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90" r:id="rId4"/>
    <p:sldId id="261" r:id="rId5"/>
    <p:sldId id="286" r:id="rId6"/>
    <p:sldId id="259" r:id="rId7"/>
    <p:sldId id="262" r:id="rId8"/>
    <p:sldId id="271" r:id="rId9"/>
    <p:sldId id="275" r:id="rId10"/>
    <p:sldId id="263" r:id="rId11"/>
    <p:sldId id="272" r:id="rId12"/>
    <p:sldId id="273" r:id="rId13"/>
    <p:sldId id="265" r:id="rId14"/>
    <p:sldId id="266" r:id="rId15"/>
    <p:sldId id="276" r:id="rId16"/>
    <p:sldId id="278" r:id="rId17"/>
    <p:sldId id="279" r:id="rId18"/>
    <p:sldId id="280" r:id="rId19"/>
    <p:sldId id="288" r:id="rId20"/>
    <p:sldId id="284" r:id="rId21"/>
    <p:sldId id="281" r:id="rId22"/>
    <p:sldId id="282" r:id="rId23"/>
    <p:sldId id="283" r:id="rId24"/>
    <p:sldId id="268" r:id="rId25"/>
    <p:sldId id="285" r:id="rId26"/>
    <p:sldId id="289" r:id="rId27"/>
    <p:sldId id="270" r:id="rId28"/>
    <p:sldId id="274" r:id="rId29"/>
    <p:sldId id="287" r:id="rId30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/>
        <a:ea typeface="微软雅黑 Light"/>
      </a:defRPr>
    </a:lvl1pPr>
    <a:lvl2pPr marL="457200" lvl="1" algn="l" defTabSz="914400">
      <a:defRPr sz="1800" kern="1200">
        <a:solidFill>
          <a:schemeClr val="tx1"/>
        </a:solidFill>
        <a:latin typeface="Arial"/>
        <a:ea typeface="微软雅黑 Light"/>
      </a:defRPr>
    </a:lvl2pPr>
    <a:lvl3pPr marL="914400" lvl="2" algn="l" defTabSz="914400">
      <a:defRPr sz="1800" kern="1200">
        <a:solidFill>
          <a:schemeClr val="tx1"/>
        </a:solidFill>
        <a:latin typeface="Arial"/>
        <a:ea typeface="微软雅黑 Light"/>
      </a:defRPr>
    </a:lvl3pPr>
    <a:lvl4pPr marL="1371600" lvl="3" algn="l" defTabSz="914400">
      <a:defRPr sz="1800" kern="1200">
        <a:solidFill>
          <a:schemeClr val="tx1"/>
        </a:solidFill>
        <a:latin typeface="Arial"/>
        <a:ea typeface="微软雅黑 Light"/>
      </a:defRPr>
    </a:lvl4pPr>
    <a:lvl5pPr marL="1828800" lvl="4" algn="l" defTabSz="914400">
      <a:defRPr sz="1800" kern="1200">
        <a:solidFill>
          <a:schemeClr val="tx1"/>
        </a:solidFill>
        <a:latin typeface="Arial"/>
        <a:ea typeface="微软雅黑 Light"/>
      </a:defRPr>
    </a:lvl5pPr>
    <a:lvl6pPr marL="2286000" lvl="5" algn="l" defTabSz="914400">
      <a:defRPr sz="1800" kern="1200">
        <a:solidFill>
          <a:schemeClr val="tx1"/>
        </a:solidFill>
        <a:latin typeface="Arial"/>
        <a:ea typeface="微软雅黑 Light"/>
      </a:defRPr>
    </a:lvl6pPr>
    <a:lvl7pPr marL="2743200" lvl="6" algn="l" defTabSz="914400">
      <a:defRPr sz="1800" kern="1200">
        <a:solidFill>
          <a:schemeClr val="tx1"/>
        </a:solidFill>
        <a:latin typeface="Arial"/>
        <a:ea typeface="微软雅黑 Light"/>
      </a:defRPr>
    </a:lvl7pPr>
    <a:lvl8pPr marL="3200400" lvl="7" algn="l" defTabSz="914400">
      <a:defRPr sz="1800" kern="1200">
        <a:solidFill>
          <a:schemeClr val="tx1"/>
        </a:solidFill>
        <a:latin typeface="Arial"/>
        <a:ea typeface="微软雅黑 Light"/>
      </a:defRPr>
    </a:lvl8pPr>
    <a:lvl9pPr marL="3657600" lvl="8" algn="l" defTabSz="914400">
      <a:defRPr sz="1800" kern="1200">
        <a:solidFill>
          <a:schemeClr val="tx1"/>
        </a:solidFill>
        <a:latin typeface="Arial"/>
        <a:ea typeface="微软雅黑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代码量差异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总代码量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Chisel</c:v>
                </c:pt>
                <c:pt idx="1">
                  <c:v>Verilog</c:v>
                </c:pt>
                <c:pt idx="2">
                  <c:v>Chisel</c:v>
                </c:pt>
                <c:pt idx="3">
                  <c:v>Verilog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3487</c:v>
                </c:pt>
                <c:pt idx="3">
                  <c:v>4343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CF-4F07-8579-B16B7079B5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复用代码量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Chisel</c:v>
                </c:pt>
                <c:pt idx="1">
                  <c:v>Verilog</c:v>
                </c:pt>
                <c:pt idx="2">
                  <c:v>Chisel</c:v>
                </c:pt>
                <c:pt idx="3">
                  <c:v>Verilog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1256</c:v>
                </c:pt>
                <c:pt idx="1">
                  <c:v>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CF-4F07-8579-B16B7079B5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Chisel</c:v>
                </c:pt>
                <c:pt idx="1">
                  <c:v>Verilog</c:v>
                </c:pt>
                <c:pt idx="2">
                  <c:v>Chisel</c:v>
                </c:pt>
                <c:pt idx="3">
                  <c:v>Verilog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CF-4F07-8579-B16B7079B5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3154992"/>
        <c:axId val="617606840"/>
      </c:barChart>
      <c:catAx>
        <c:axId val="573154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7606840"/>
        <c:crosses val="autoZero"/>
        <c:auto val="1"/>
        <c:lblAlgn val="ctr"/>
        <c:lblOffset val="100"/>
        <c:noMultiLvlLbl val="0"/>
      </c:catAx>
      <c:valAx>
        <c:axId val="617606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3154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58528-BB28-4A03-95A1-58B1B2985D7D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6D898-BA32-4395-9112-E6973DCB9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411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/>
        </p:blipFill>
        <p:spPr>
          <a:xfrm>
            <a:off x="-510" y="0"/>
            <a:ext cx="7534656" cy="6858000"/>
          </a:xfrm>
          <a:prstGeom prst="rect">
            <a:avLst/>
          </a:prstGeom>
        </p:spPr>
      </p:pic>
      <p:sp>
        <p:nvSpPr>
          <p:cNvPr id="42" name="任意多边形: 形状 41"/>
          <p:cNvSpPr/>
          <p:nvPr/>
        </p:nvSpPr>
        <p:spPr>
          <a:xfrm>
            <a:off x="6643388" y="1"/>
            <a:ext cx="1117854" cy="6857999"/>
          </a:xfrm>
          <a:custGeom>
            <a:avLst/>
            <a:gdLst/>
            <a:ahLst/>
            <a:cxnLst/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5" name="任意多边形: 形状 74"/>
          <p:cNvSpPr/>
          <p:nvPr/>
        </p:nvSpPr>
        <p:spPr>
          <a:xfrm flipV="1">
            <a:off x="660400" y="3829587"/>
            <a:ext cx="6489382" cy="193259"/>
          </a:xfrm>
          <a:custGeom>
            <a:avLst/>
            <a:gdLst/>
            <a:ahLst/>
            <a:cxnLst/>
            <a:rect l="l" t="t" r="r" b="b"/>
            <a:pathLst>
              <a:path w="6489382" h="193259">
                <a:moveTo>
                  <a:pt x="6489382" y="193259"/>
                </a:moveTo>
                <a:lnTo>
                  <a:pt x="517172" y="193259"/>
                </a:lnTo>
                <a:lnTo>
                  <a:pt x="234987" y="0"/>
                </a:lnTo>
                <a:cubicBezTo>
                  <a:pt x="235790" y="65213"/>
                  <a:pt x="231774" y="128046"/>
                  <a:pt x="232577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79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lvl="0">
              <a:defRPr lang="zh-CN" sz="3600" spc="100">
                <a:latin typeface="方正大标宋简体"/>
                <a:ea typeface="方正大标宋简体"/>
              </a:defRPr>
            </a:lvl1pPr>
          </a:lstStyle>
          <a:p>
            <a:pPr marL="0" lvl="0"/>
            <a:r>
              <a:rPr lang="zh-CN"/>
              <a:t>请在此输入标题</a:t>
            </a:r>
            <a:br>
              <a:rPr lang="zh-CN"/>
            </a:br>
            <a:r>
              <a:rPr lang="zh-CN"/>
              <a:t>尽量回车保证标题为两行</a:t>
            </a:r>
          </a:p>
        </p:txBody>
      </p:sp>
      <p:sp>
        <p:nvSpPr>
          <p:cNvPr id="92" name="文本占位符 87"/>
          <p:cNvSpPr>
            <a:spLocks noGrp="1"/>
          </p:cNvSpPr>
          <p:nvPr>
            <p:ph type="body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marL="0" lvl="0" indent="0">
              <a:buNone/>
              <a:defRPr lang="zh-CN" sz="1200" spc="1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/>
                <a:ea typeface="微软雅黑 Light"/>
              </a:defRPr>
            </a:lvl1pPr>
          </a:lstStyle>
          <a:p>
            <a:pPr marL="228600" lvl="0" indent="-228600"/>
            <a:r>
              <a:rPr lang="zh-CN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anchor="ctr" anchorCtr="0">
            <a:spAutoFit/>
          </a:bodyPr>
          <a:lstStyle>
            <a:lvl1pPr marL="0" lvl="0" indent="0">
              <a:lnSpc>
                <a:spcPct val="130000"/>
              </a:lnSpc>
              <a:buNone/>
              <a:defRPr lang="zh-CN" sz="1400" spc="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>
              <a:lnSpc>
                <a:spcPct val="130000"/>
              </a:lnSpc>
            </a:pPr>
            <a:r>
              <a:rPr lang="zh-CN"/>
              <a:t>指导教师： </a:t>
            </a:r>
            <a:r>
              <a:rPr lang="en-US"/>
              <a:t>XXX</a:t>
            </a:r>
            <a:r>
              <a:rPr lang="zh-CN"/>
              <a:t>答辩学生： 芃苇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avLst/>
              <a:gdLst/>
              <a:ahLst/>
              <a:cxnLst/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2" name="矩形 1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65" name="图片占位符 64"/>
          <p:cNvSpPr>
            <a:spLocks noGrp="1"/>
          </p:cNvSpPr>
          <p:nvPr>
            <p:ph type="pic" idx="10"/>
          </p:nvPr>
        </p:nvSpPr>
        <p:spPr>
          <a:xfrm>
            <a:off x="1100685" y="1606744"/>
            <a:ext cx="1767682" cy="1767682"/>
          </a:xfrm>
          <a:custGeom>
            <a:avLst/>
            <a:gdLst/>
            <a:ahLst/>
            <a:cxnLst/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68" name="图片占位符 67"/>
          <p:cNvSpPr>
            <a:spLocks noGrp="1"/>
          </p:cNvSpPr>
          <p:nvPr>
            <p:ph type="pic" idx="11"/>
          </p:nvPr>
        </p:nvSpPr>
        <p:spPr>
          <a:xfrm>
            <a:off x="3839227" y="1606744"/>
            <a:ext cx="1767682" cy="1767682"/>
          </a:xfrm>
          <a:custGeom>
            <a:avLst/>
            <a:gdLst/>
            <a:ahLst/>
            <a:cxnLst/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70" name="图片占位符 69"/>
          <p:cNvSpPr>
            <a:spLocks noGrp="1"/>
          </p:cNvSpPr>
          <p:nvPr>
            <p:ph type="pic" idx="12"/>
          </p:nvPr>
        </p:nvSpPr>
        <p:spPr>
          <a:xfrm>
            <a:off x="6577769" y="1606744"/>
            <a:ext cx="1767682" cy="1767682"/>
          </a:xfrm>
          <a:custGeom>
            <a:avLst/>
            <a:gdLst/>
            <a:ahLst/>
            <a:cxnLst/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72" name="图片占位符 71"/>
          <p:cNvSpPr>
            <a:spLocks noGrp="1"/>
          </p:cNvSpPr>
          <p:nvPr>
            <p:ph type="pic" idx="13"/>
          </p:nvPr>
        </p:nvSpPr>
        <p:spPr>
          <a:xfrm>
            <a:off x="9316312" y="1606744"/>
            <a:ext cx="1767682" cy="1767682"/>
          </a:xfrm>
          <a:custGeom>
            <a:avLst/>
            <a:gdLst/>
            <a:ahLst/>
            <a:cxnLst/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avLst/>
              <a:gdLst/>
              <a:ahLst/>
              <a:cxnLst/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442913" y="6420247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53" name="图片占位符 74"/>
          <p:cNvSpPr>
            <a:spLocks noGrp="1"/>
          </p:cNvSpPr>
          <p:nvPr>
            <p:ph type="pic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/>
            <a:ahLst/>
            <a:cxnLst/>
            <a:rect l="l" t="t" r="r" b="b"/>
            <a:pathLst>
              <a:path w="5388854" h="3579165">
                <a:moveTo>
                  <a:pt x="0" y="0"/>
                </a:moveTo>
                <a:lnTo>
                  <a:pt x="5388854" y="0"/>
                </a:lnTo>
                <a:lnTo>
                  <a:pt x="5388854" y="3579165"/>
                </a:lnTo>
                <a:lnTo>
                  <a:pt x="0" y="3579165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sp>
        <p:nvSpPr>
          <p:cNvPr id="59" name="矩形 58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这是单项图文页版式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avLst/>
              <a:gdLst/>
              <a:ahLst/>
              <a:cxnLst/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442913" y="6420247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2" name="图片占位符 61"/>
          <p:cNvSpPr>
            <a:spLocks noGrp="1"/>
          </p:cNvSpPr>
          <p:nvPr>
            <p:ph type="pic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/>
            <a:ahLst/>
            <a:cxnLst/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sp>
        <p:nvSpPr>
          <p:cNvPr id="59" name="矩形 58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这是个人介绍页版式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avLst/>
              <a:gdLst/>
              <a:ahLst/>
              <a:cxnLst/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442913" y="6420247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53" name="图片占位符 74"/>
          <p:cNvSpPr>
            <a:spLocks noGrp="1"/>
          </p:cNvSpPr>
          <p:nvPr>
            <p:ph type="pic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/>
            <a:ahLst/>
            <a:cxnLst/>
            <a:rect l="l" t="t" r="r" b="b"/>
            <a:pathLst>
              <a:path w="3602353" h="2392608">
                <a:moveTo>
                  <a:pt x="0" y="0"/>
                </a:moveTo>
                <a:lnTo>
                  <a:pt x="3602353" y="0"/>
                </a:lnTo>
                <a:lnTo>
                  <a:pt x="3602353" y="2392608"/>
                </a:lnTo>
                <a:lnTo>
                  <a:pt x="0" y="239260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sp>
        <p:nvSpPr>
          <p:cNvPr id="59" name="矩形 58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这是二项图文页版式</a:t>
            </a:r>
          </a:p>
        </p:txBody>
      </p:sp>
      <p:sp>
        <p:nvSpPr>
          <p:cNvPr id="61" name="图片占位符 74"/>
          <p:cNvSpPr>
            <a:spLocks noGrp="1"/>
          </p:cNvSpPr>
          <p:nvPr>
            <p:ph type="pic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/>
            <a:ahLst/>
            <a:cxnLst/>
            <a:rect l="l" t="t" r="r" b="b"/>
            <a:pathLst>
              <a:path w="3602353" h="2392608">
                <a:moveTo>
                  <a:pt x="0" y="0"/>
                </a:moveTo>
                <a:lnTo>
                  <a:pt x="3602353" y="0"/>
                </a:lnTo>
                <a:lnTo>
                  <a:pt x="3602353" y="2392608"/>
                </a:lnTo>
                <a:lnTo>
                  <a:pt x="0" y="239260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avLst/>
              <a:gdLst/>
              <a:ahLst/>
              <a:cxnLst/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3" name="图片占位符 74"/>
          <p:cNvSpPr>
            <a:spLocks noGrp="1"/>
          </p:cNvSpPr>
          <p:nvPr>
            <p:ph type="pic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/>
            <a:ahLst/>
            <a:cxnLst/>
            <a:rect l="l" t="t" r="r" b="b"/>
            <a:pathLst>
              <a:path w="3064250" h="2035212">
                <a:moveTo>
                  <a:pt x="0" y="0"/>
                </a:moveTo>
                <a:lnTo>
                  <a:pt x="3064250" y="0"/>
                </a:lnTo>
                <a:lnTo>
                  <a:pt x="3064250" y="2035212"/>
                </a:lnTo>
                <a:lnTo>
                  <a:pt x="0" y="2035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sp>
        <p:nvSpPr>
          <p:cNvPr id="59" name="图片占位符 80"/>
          <p:cNvSpPr>
            <a:spLocks noGrp="1"/>
          </p:cNvSpPr>
          <p:nvPr>
            <p:ph type="pic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/>
            <a:ahLst/>
            <a:cxnLst/>
            <a:rect l="l" t="t" r="r" b="b"/>
            <a:pathLst>
              <a:path w="3064250" h="2035212">
                <a:moveTo>
                  <a:pt x="0" y="0"/>
                </a:moveTo>
                <a:lnTo>
                  <a:pt x="3064250" y="0"/>
                </a:lnTo>
                <a:lnTo>
                  <a:pt x="3064250" y="2035212"/>
                </a:lnTo>
                <a:lnTo>
                  <a:pt x="0" y="2035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sp>
        <p:nvSpPr>
          <p:cNvPr id="63" name="图片占位符 82"/>
          <p:cNvSpPr>
            <a:spLocks noGrp="1"/>
          </p:cNvSpPr>
          <p:nvPr>
            <p:ph type="pic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/>
            <a:ahLst/>
            <a:cxnLst/>
            <a:rect l="l" t="t" r="r" b="b"/>
            <a:pathLst>
              <a:path w="3064250" h="2035212">
                <a:moveTo>
                  <a:pt x="0" y="0"/>
                </a:moveTo>
                <a:lnTo>
                  <a:pt x="3064250" y="0"/>
                </a:lnTo>
                <a:lnTo>
                  <a:pt x="3064250" y="2035212"/>
                </a:lnTo>
                <a:lnTo>
                  <a:pt x="0" y="2035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sz="2800"/>
            </a:lvl1pPr>
          </a:lstStyle>
          <a:p>
            <a:r>
              <a:rPr lang="zh-CN"/>
              <a:t>单机中间图标添加图片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cxnSp>
        <p:nvCxnSpPr>
          <p:cNvPr id="67" name="直接连接符 6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77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这是三项图文页版式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avLst/>
              <a:gdLst/>
              <a:ahLst/>
              <a:cxnLst/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2" name="矩形 1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这是四项图文页版式</a:t>
            </a:r>
          </a:p>
        </p:txBody>
      </p:sp>
      <p:sp>
        <p:nvSpPr>
          <p:cNvPr id="64" name="图片占位符 63"/>
          <p:cNvSpPr>
            <a:spLocks noGrp="1"/>
          </p:cNvSpPr>
          <p:nvPr>
            <p:ph type="pic" idx="10"/>
          </p:nvPr>
        </p:nvSpPr>
        <p:spPr>
          <a:xfrm>
            <a:off x="1189221" y="2887210"/>
            <a:ext cx="2306169" cy="2960070"/>
          </a:xfrm>
          <a:custGeom>
            <a:avLst/>
            <a:gdLst/>
            <a:ahLst/>
            <a:cxnLst/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66" name="图片占位符 65"/>
          <p:cNvSpPr>
            <a:spLocks noGrp="1"/>
          </p:cNvSpPr>
          <p:nvPr>
            <p:ph type="pic" idx="11"/>
          </p:nvPr>
        </p:nvSpPr>
        <p:spPr>
          <a:xfrm>
            <a:off x="3691685" y="2887210"/>
            <a:ext cx="2306169" cy="2960070"/>
          </a:xfrm>
          <a:custGeom>
            <a:avLst/>
            <a:gdLst/>
            <a:ahLst/>
            <a:cxnLst/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71" name="图片占位符 70"/>
          <p:cNvSpPr>
            <a:spLocks noGrp="1"/>
          </p:cNvSpPr>
          <p:nvPr>
            <p:ph type="pic" idx="13"/>
          </p:nvPr>
        </p:nvSpPr>
        <p:spPr>
          <a:xfrm>
            <a:off x="8696612" y="2887210"/>
            <a:ext cx="2306169" cy="2960070"/>
          </a:xfrm>
          <a:custGeom>
            <a:avLst/>
            <a:gdLst/>
            <a:ahLst/>
            <a:cxnLst/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69" name="图片占位符 68"/>
          <p:cNvSpPr>
            <a:spLocks noGrp="1"/>
          </p:cNvSpPr>
          <p:nvPr>
            <p:ph type="pic" idx="12"/>
          </p:nvPr>
        </p:nvSpPr>
        <p:spPr>
          <a:xfrm>
            <a:off x="5997851" y="2705100"/>
            <a:ext cx="2698760" cy="3263445"/>
          </a:xfrm>
          <a:custGeom>
            <a:avLst/>
            <a:gdLst/>
            <a:ahLst/>
            <a:cxnLst/>
            <a:rect l="l" t="t" r="r" b="b"/>
            <a:pathLst>
              <a:path w="2698760" h="3263445">
                <a:moveTo>
                  <a:pt x="0" y="0"/>
                </a:moveTo>
                <a:lnTo>
                  <a:pt x="2698760" y="0"/>
                </a:lnTo>
                <a:lnTo>
                  <a:pt x="2698760" y="3263445"/>
                </a:lnTo>
                <a:lnTo>
                  <a:pt x="0" y="326344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91" name="文本占位符 90"/>
          <p:cNvSpPr>
            <a:spLocks noGrp="1"/>
          </p:cNvSpPr>
          <p:nvPr>
            <p:ph type="body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/>
            <a:ahLst/>
            <a:cxnLst/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/>
          <a:lstStyle>
            <a:lvl1pPr marL="0" lvl="0" indent="0" algn="ctr">
              <a:buNone/>
              <a:defRPr sz="180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关键词</a:t>
            </a:r>
          </a:p>
        </p:txBody>
      </p:sp>
      <p:sp>
        <p:nvSpPr>
          <p:cNvPr id="92" name="文本占位符 91"/>
          <p:cNvSpPr>
            <a:spLocks noGrp="1"/>
          </p:cNvSpPr>
          <p:nvPr>
            <p:ph type="body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/>
            <a:ahLst/>
            <a:cxnLst/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/>
          <a:lstStyle>
            <a:lvl1pPr marL="0" lvl="0" indent="0" algn="ctr">
              <a:buNone/>
              <a:defRPr sz="180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关键词</a:t>
            </a:r>
          </a:p>
        </p:txBody>
      </p:sp>
      <p:sp>
        <p:nvSpPr>
          <p:cNvPr id="93" name="文本占位符 92"/>
          <p:cNvSpPr>
            <a:spLocks noGrp="1"/>
          </p:cNvSpPr>
          <p:nvPr>
            <p:ph type="body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/>
            <a:ahLst/>
            <a:cxnLst/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/>
          <a:lstStyle>
            <a:lvl1pPr marL="0" lvl="0" indent="0" algn="ctr">
              <a:buNone/>
              <a:defRPr sz="180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关键词</a:t>
            </a:r>
          </a:p>
        </p:txBody>
      </p:sp>
      <p:sp>
        <p:nvSpPr>
          <p:cNvPr id="94" name="文本占位符 93"/>
          <p:cNvSpPr>
            <a:spLocks noGrp="1"/>
          </p:cNvSpPr>
          <p:nvPr>
            <p:ph type="body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/>
            <a:ahLst/>
            <a:cxnLst/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/>
          <a:lstStyle>
            <a:lvl1pPr marL="0" lvl="0" indent="0" algn="ctr">
              <a:buNone/>
              <a:defRPr sz="180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关键词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/>
          <a:srcRect l="11477" t="28354" r="11477" b="28354"/>
          <a:stretch/>
        </p:blipFill>
        <p:spPr>
          <a:xfrm>
            <a:off x="-7716" y="674"/>
            <a:ext cx="12207432" cy="6857326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37" name="直接连接符 136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  <a:miter/>
              </a:ln>
            </p:spPr>
          </p:cxnSp>
        </p:grpSp>
        <p:grpSp>
          <p:nvGrpSpPr>
            <p:cNvPr id="133" name="组合 132"/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/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35" name="直接连接符 134"/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  <a:prstDash val="solid"/>
                <a:miter/>
              </a:ln>
            </p:spPr>
          </p:cxnSp>
        </p:grpSp>
      </p:grpSp>
      <p:sp>
        <p:nvSpPr>
          <p:cNvPr id="21" name="文本占位符 20"/>
          <p:cNvSpPr>
            <a:spLocks noGrp="1"/>
          </p:cNvSpPr>
          <p:nvPr>
            <p:ph type="body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lvl="0" indent="0" algn="l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如果有需要</a:t>
            </a:r>
            <a:endParaRPr lang="en-US"/>
          </a:p>
          <a:p>
            <a:pPr lvl="0"/>
            <a:r>
              <a:rPr lang="zh-CN"/>
              <a:t>这里可以放一句名人名言。</a:t>
            </a:r>
            <a:endParaRPr 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2179772" y="4278616"/>
            <a:ext cx="7921293" cy="0"/>
          </a:xfrm>
          <a:prstGeom prst="line">
            <a:avLst/>
          </a:prstGeom>
          <a:ln w="6350">
            <a:solidFill>
              <a:schemeClr val="bg1"/>
            </a:solidFill>
            <a:prstDash val="dash"/>
            <a:miter/>
          </a:ln>
        </p:spPr>
      </p:cxnSp>
      <p:sp>
        <p:nvSpPr>
          <p:cNvPr id="6" name="文本占位符 5"/>
          <p:cNvSpPr>
            <a:spLocks noGrp="1"/>
          </p:cNvSpPr>
          <p:nvPr>
            <p:ph type="body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lv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By </a:t>
            </a:r>
            <a:r>
              <a:rPr lang="zh-CN"/>
              <a:t>作者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/>
          <p:nvPr/>
        </p:nvPicPr>
        <p:blipFill rotWithShape="1">
          <a:blip r:embed="rId2"/>
          <a:srcRect l="11477" t="28354" r="11477" b="28354"/>
          <a:stretch/>
        </p:blipFill>
        <p:spPr>
          <a:xfrm>
            <a:off x="-7716" y="674"/>
            <a:ext cx="12207432" cy="6857326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37" name="组合 36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46" name="直接连接符 45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  <a:miter/>
              </a:ln>
            </p:spPr>
          </p:cxnSp>
        </p:grpSp>
        <p:grpSp>
          <p:nvGrpSpPr>
            <p:cNvPr id="38" name="组合 37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43" name="椭圆 42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algn="ctr"/>
                  <a:endParaRPr lang="zh-CN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44" name="直接连接符 43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  <a:prstDash val="solid"/>
                  <a:miter/>
                </a:ln>
              </p:spPr>
            </p:cxnSp>
          </p:grpSp>
          <p:grpSp>
            <p:nvGrpSpPr>
              <p:cNvPr id="40" name="组合 39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41" name="椭圆 40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algn="ctr"/>
                  <a:endParaRPr lang="zh-CN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42" name="直接连接符 41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  <a:prstDash val="solid"/>
                  <a:miter/>
                </a:ln>
              </p:spPr>
            </p:cxnSp>
          </p:grpSp>
        </p:grpSp>
      </p:grpSp>
      <p:grpSp>
        <p:nvGrpSpPr>
          <p:cNvPr id="47" name="组合 46"/>
          <p:cNvGrpSpPr/>
          <p:nvPr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48" name="组合 47"/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56" name="直接连接符 55"/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  <a:miter/>
              </a:ln>
            </p:spPr>
          </p:cxnSp>
          <p:cxnSp>
            <p:nvCxnSpPr>
              <p:cNvPr id="57" name="直接连接符 56"/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olid"/>
                <a:miter/>
              </a:ln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54" name="椭圆 53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algn="ctr"/>
                  <a:endParaRPr lang="zh-CN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  <a:prstDash val="solid"/>
                  <a:miter/>
                </a:ln>
              </p:spPr>
            </p:cxnSp>
          </p:grpSp>
          <p:grpSp>
            <p:nvGrpSpPr>
              <p:cNvPr id="51" name="组合 50"/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52" name="椭圆 51"/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anchor="ctr"/>
                <a:lstStyle/>
                <a:p>
                  <a:pPr algn="ctr"/>
                  <a:endParaRPr lang="zh-CN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53" name="直接连接符 52"/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  <a:prstDash val="solid"/>
                  <a:miter/>
                </a:ln>
              </p:spPr>
            </p:cxnSp>
          </p:grpSp>
        </p:grpSp>
      </p:grpSp>
      <p:sp>
        <p:nvSpPr>
          <p:cNvPr id="58" name="文本占位符 20"/>
          <p:cNvSpPr>
            <a:spLocks noGrp="1"/>
          </p:cNvSpPr>
          <p:nvPr>
            <p:ph type="body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lvl="0" indent="0" 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</a:lstStyle>
          <a:p>
            <a:pPr lvl="0"/>
            <a:r>
              <a:rPr lang="zh-CN"/>
              <a:t>如果你需要用一句话来总结</a:t>
            </a:r>
            <a:endParaRPr lang="en-US"/>
          </a:p>
          <a:p>
            <a:pPr lvl="0"/>
            <a:r>
              <a:rPr lang="zh-CN"/>
              <a:t>你的观点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avLst/>
              <a:gdLst/>
              <a:ahLst/>
              <a:cxnLst/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2" name="矩形 1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1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时间轴母版样式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/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30" name="直接连接符 129"/>
              <p:cNvCxnSpPr/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</p:grpSp>
        <p:grpSp>
          <p:nvGrpSpPr>
            <p:cNvPr id="62" name="组合 61"/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0" name="直接连接符 69"/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1" name="直接连接符 70"/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2" name="直接连接符 71"/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5" name="直接连接符 74"/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6" name="直接连接符 75"/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8" name="直接连接符 77"/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79" name="直接连接符 78"/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1" name="直接连接符 80"/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3" name="直接连接符 82"/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4" name="直接连接符 83"/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7" name="直接连接符 86"/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8" name="直接连接符 87"/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89" name="直接连接符 88"/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0" name="直接连接符 89"/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1" name="直接连接符 90"/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2" name="直接连接符 91"/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4" name="直接连接符 93"/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7" name="直接连接符 96"/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8" name="直接连接符 97"/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99" name="直接连接符 98"/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  <a:prstDash val="solid"/>
                <a:miter/>
              </a:ln>
            </p:spPr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  <a:miter/>
              </a:ln>
            </p:spPr>
          </p:cxnSp>
        </p:grpSp>
      </p:grpSp>
      <p:grpSp>
        <p:nvGrpSpPr>
          <p:cNvPr id="131" name="组合 130"/>
          <p:cNvGrpSpPr/>
          <p:nvPr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/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1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2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3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4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5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6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7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8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9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10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11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12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/>
            <a:lstStyle/>
            <a:p>
              <a:pPr algn="ctr">
                <a:lnSpc>
                  <a:spcPct val="130000"/>
                </a:lnSpc>
              </a:pPr>
              <a:r>
                <a:rPr lang="en-US" sz="1050" spc="100">
                  <a:solidFill>
                    <a:schemeClr val="accent1"/>
                  </a:solidFill>
                </a:rPr>
                <a:t>1</a:t>
              </a:r>
              <a:r>
                <a:rPr lang="zh-CN" sz="1050" spc="100">
                  <a:solidFill>
                    <a:schemeClr val="accent1"/>
                  </a:solidFill>
                </a:rPr>
                <a:t>月</a:t>
              </a: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/>
          <a:srcRect l="854" t="193" r="1466" b="1312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4" name="任意多边形: 形状 83"/>
          <p:cNvSpPr/>
          <p:nvPr/>
        </p:nvSpPr>
        <p:spPr>
          <a:xfrm>
            <a:off x="0" y="3201986"/>
            <a:ext cx="12191999" cy="3656014"/>
          </a:xfrm>
          <a:custGeom>
            <a:avLst/>
            <a:gdLst/>
            <a:ahLst/>
            <a:cxnLst/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/>
          <a:lstStyle/>
          <a:p>
            <a:pPr lvl="0" algn="ctr">
              <a:lnSpc>
                <a:spcPct val="130000"/>
              </a:lnSpc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63" name="任意多边形: 形状 62"/>
          <p:cNvSpPr/>
          <p:nvPr/>
        </p:nvSpPr>
        <p:spPr>
          <a:xfrm>
            <a:off x="0" y="2989267"/>
            <a:ext cx="12191999" cy="741497"/>
          </a:xfrm>
          <a:custGeom>
            <a:avLst/>
            <a:gdLst/>
            <a:ahLst/>
            <a:cxnLst/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 w="12700">
            <a:solidFill>
              <a:schemeClr val="bg1"/>
            </a:solidFill>
            <a:prstDash val="solid"/>
            <a:miter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>
            <a:lvl1pPr lvl="0" algn="ctr">
              <a:lnSpc>
                <a:spcPct val="100000"/>
              </a:lnSpc>
              <a:defRPr lang="zh-CN" sz="4400" spc="100">
                <a:solidFill>
                  <a:schemeClr val="accent1"/>
                </a:solidFill>
                <a:latin typeface="方正大标宋简体"/>
                <a:ea typeface="方正大标宋简体"/>
              </a:defRPr>
            </a:lvl1pPr>
          </a:lstStyle>
          <a:p>
            <a:pPr marL="0" lvl="0"/>
            <a:r>
              <a:rPr lang="zh-CN"/>
              <a:t>西南交通大学特色主题模板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anchor="ctr" anchorCtr="0">
            <a:spAutoFit/>
          </a:bodyPr>
          <a:lstStyle>
            <a:lvl1pPr marL="0" lvl="0" indent="0" algn="ctr">
              <a:lnSpc>
                <a:spcPct val="130000"/>
              </a:lnSpc>
              <a:buNone/>
              <a:defRPr lang="zh-CN" sz="1400" spc="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>
              <a:lnSpc>
                <a:spcPct val="130000"/>
              </a:lnSpc>
            </a:pPr>
            <a:r>
              <a:rPr lang="zh-CN"/>
              <a:t>指导教师： </a:t>
            </a:r>
            <a:r>
              <a:rPr lang="en-US"/>
              <a:t>XXX</a:t>
            </a:r>
            <a:r>
              <a:rPr lang="zh-CN"/>
              <a:t>答辩学生： 芃苇</a:t>
            </a:r>
          </a:p>
        </p:txBody>
      </p:sp>
      <p:sp>
        <p:nvSpPr>
          <p:cNvPr id="125" name="文本占位符 53"/>
          <p:cNvSpPr>
            <a:spLocks noGrp="1"/>
          </p:cNvSpPr>
          <p:nvPr>
            <p:ph type="body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anchor="ctr" anchorCtr="0">
            <a:spAutoFit/>
          </a:bodyPr>
          <a:lstStyle>
            <a:lvl1pPr marL="0" lvl="0" indent="0" algn="ctr">
              <a:lnSpc>
                <a:spcPct val="100000"/>
              </a:lnSpc>
              <a:buNone/>
              <a:defRPr lang="zh-CN" sz="18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>
              <a:lnSpc>
                <a:spcPct val="130000"/>
              </a:lnSpc>
            </a:pPr>
            <a:r>
              <a:rPr lang="en-US"/>
              <a:t>Southwest Jiaotong University PowerPoint Template</a:t>
            </a:r>
            <a:endParaRPr lang="zh-CN"/>
          </a:p>
        </p:txBody>
      </p:sp>
      <p:cxnSp>
        <p:nvCxnSpPr>
          <p:cNvPr id="18" name="直接连接符 17"/>
          <p:cNvCxnSpPr/>
          <p:nvPr/>
        </p:nvCxnSpPr>
        <p:spPr>
          <a:xfrm>
            <a:off x="2108522" y="5295418"/>
            <a:ext cx="797495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8" name="文本占位符 6"/>
          <p:cNvSpPr>
            <a:spLocks noGrp="1"/>
          </p:cNvSpPr>
          <p:nvPr>
            <p:ph type="body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/>
          <a:lstStyle>
            <a:lvl1pPr marL="514350" lvl="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Arial Black"/>
              <a:buAutoNum type="arabicPeriod"/>
              <a:defRPr sz="3200" spc="100" baseline="0">
                <a:solidFill>
                  <a:schemeClr val="accent1"/>
                </a:solidFill>
                <a:latin typeface="方正大标宋简体"/>
                <a:ea typeface="方正大标宋简体"/>
              </a:defRPr>
            </a:lvl1pPr>
            <a:lvl2pPr marL="457200" lvl="1" indent="0">
              <a:buNone/>
            </a:lvl2pPr>
            <a:lvl3pPr marL="914400" lvl="2" indent="0">
              <a:buNone/>
            </a:lvl3pPr>
            <a:lvl4pPr marL="1371600" lvl="3" indent="0">
              <a:buNone/>
            </a:lvl4pPr>
            <a:lvl5pPr marL="1828800" lvl="4" indent="0">
              <a:buNone/>
            </a:lvl5pPr>
          </a:lstStyle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</p:txBody>
      </p:sp>
      <p:pic>
        <p:nvPicPr>
          <p:cNvPr id="2" name="图片 1"/>
          <p:cNvPicPr/>
          <p:nvPr/>
        </p:nvPicPr>
        <p:blipFill>
          <a:blip r:embed="rId3"/>
          <a:stretch/>
        </p:blipFill>
        <p:spPr>
          <a:xfrm>
            <a:off x="-3046" y="-92597"/>
            <a:ext cx="3949581" cy="6962172"/>
          </a:xfrm>
          <a:prstGeom prst="rect">
            <a:avLst/>
          </a:prstGeom>
        </p:spPr>
      </p:pic>
      <p:grpSp>
        <p:nvGrpSpPr>
          <p:cNvPr id="66" name="组合 65"/>
          <p:cNvGrpSpPr/>
          <p:nvPr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67" name="等腰三角形 66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 w="127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  <a:prstDash val="solid"/>
              <a:miter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/>
          <a:srcRect t="831" b="6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-5112" y="0"/>
            <a:ext cx="3956304" cy="6858000"/>
          </a:xfrm>
          <a:prstGeom prst="rect">
            <a:avLst/>
          </a:prstGeom>
        </p:spPr>
      </p:pic>
      <p:sp>
        <p:nvSpPr>
          <p:cNvPr id="81" name="文本占位符 6"/>
          <p:cNvSpPr>
            <a:spLocks noGrp="1"/>
          </p:cNvSpPr>
          <p:nvPr>
            <p:ph type="body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/>
          <a:lstStyle>
            <a:lvl1pPr marL="514350" lvl="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Arial Black"/>
              <a:buAutoNum type="arabicPeriod"/>
              <a:defRPr sz="3200" spc="100" baseline="0">
                <a:solidFill>
                  <a:schemeClr val="bg1"/>
                </a:solidFill>
                <a:latin typeface="方正大标宋简体"/>
                <a:ea typeface="方正大标宋简体"/>
              </a:defRPr>
            </a:lvl1pPr>
            <a:lvl2pPr marL="457200" lvl="1" indent="0">
              <a:buNone/>
            </a:lvl2pPr>
            <a:lvl3pPr marL="914400" lvl="2" indent="0">
              <a:buNone/>
            </a:lvl3pPr>
            <a:lvl4pPr marL="1371600" lvl="3" indent="0">
              <a:buNone/>
            </a:lvl4pPr>
            <a:lvl5pPr marL="1828800" lvl="4" indent="0">
              <a:buNone/>
            </a:lvl5pPr>
          </a:lstStyle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  <a:p>
            <a:pPr lvl="0"/>
            <a:r>
              <a:rPr lang="zh-CN"/>
              <a:t>请在此输入你的标题</a:t>
            </a:r>
            <a:endParaRPr 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miter/>
          </a:ln>
        </p:spPr>
      </p:cxnSp>
      <p:grpSp>
        <p:nvGrpSpPr>
          <p:cNvPr id="21" name="组合 20"/>
          <p:cNvGrpSpPr/>
          <p:nvPr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 w="127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  <a:prstDash val="solid"/>
              <a:miter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avLst/>
              <a:gdLst/>
              <a:ahLst/>
              <a:cxnLst/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2" name="矩形 1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1" name="标题 37"/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/>
            <p:cNvSpPr/>
            <p:nvPr/>
          </p:nvSpPr>
          <p:spPr>
            <a:xfrm>
              <a:off x="0" y="118205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0" y="118204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238840" y="356903"/>
              <a:ext cx="58818" cy="221903"/>
            </a:xfrm>
            <a:custGeom>
              <a:avLst/>
              <a:gdLst/>
              <a:ahLst/>
              <a:cxnLst/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34" name="矩形 33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442913" y="6416675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37" name="文本框 36"/>
          <p:cNvSpPr txBox="1"/>
          <p:nvPr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sz="1100" spc="10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avLst/>
              <a:gdLst/>
              <a:ahLst/>
              <a:cxnLst/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442913" y="6420247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59" name="矩形 58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这是个人介绍页版式</a:t>
            </a:r>
          </a:p>
        </p:txBody>
      </p:sp>
      <p:sp>
        <p:nvSpPr>
          <p:cNvPr id="65" name="图片占位符 64"/>
          <p:cNvSpPr>
            <a:spLocks noGrp="1"/>
          </p:cNvSpPr>
          <p:nvPr>
            <p:ph type="pic" idx="13"/>
          </p:nvPr>
        </p:nvSpPr>
        <p:spPr>
          <a:xfrm>
            <a:off x="1316579" y="2085390"/>
            <a:ext cx="1792708" cy="1792708"/>
          </a:xfrm>
          <a:custGeom>
            <a:avLst/>
            <a:gdLst/>
            <a:ahLst/>
            <a:cxnLst/>
            <a:rect l="l" t="t" r="r" b="b"/>
            <a:pathLst>
              <a:path w="1792708" h="1792708">
                <a:moveTo>
                  <a:pt x="896354" y="0"/>
                </a:moveTo>
                <a:cubicBezTo>
                  <a:pt x="1391397" y="0"/>
                  <a:pt x="1792708" y="401311"/>
                  <a:pt x="1792708" y="896354"/>
                </a:cubicBezTo>
                <a:cubicBezTo>
                  <a:pt x="1792708" y="1391397"/>
                  <a:pt x="1391397" y="1792708"/>
                  <a:pt x="896354" y="1792708"/>
                </a:cubicBezTo>
                <a:cubicBezTo>
                  <a:pt x="401311" y="1792708"/>
                  <a:pt x="0" y="1391397"/>
                  <a:pt x="0" y="896354"/>
                </a:cubicBezTo>
                <a:cubicBezTo>
                  <a:pt x="0" y="401311"/>
                  <a:pt x="401311" y="0"/>
                  <a:pt x="89635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/>
          </a:ln>
        </p:spPr>
        <p:txBody>
          <a:bodyPr wrap="square"/>
          <a:lstStyle>
            <a:lvl1pPr lvl="0">
              <a:defRPr lang="zh-CN"/>
            </a:lvl1pPr>
          </a:lstStyle>
          <a:p>
            <a:pPr lvl="0"/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/>
          <p:nvPr/>
        </p:nvPicPr>
        <p:blipFill>
          <a:blip r:embed="rId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/>
            <p:cNvPicPr/>
            <p:nvPr/>
          </p:nvPicPr>
          <p:blipFill>
            <a:blip r:embed="rId3"/>
            <a:stretch/>
          </p:blipFill>
          <p:spPr>
            <a:xfrm>
              <a:off x="0" y="118206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/>
            <p:cNvSpPr/>
            <p:nvPr/>
          </p:nvSpPr>
          <p:spPr>
            <a:xfrm>
              <a:off x="0" y="118205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0" y="118204"/>
              <a:ext cx="340853" cy="699303"/>
            </a:xfrm>
            <a:custGeom>
              <a:avLst/>
              <a:gdLst/>
              <a:ahLst/>
              <a:cxnLst/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238840" y="356903"/>
              <a:ext cx="58818" cy="221903"/>
            </a:xfrm>
            <a:custGeom>
              <a:avLst/>
              <a:gdLst/>
              <a:ahLst/>
              <a:cxnLst/>
              <a:rect l="l" t="t" r="r" b="b"/>
              <a:pathLst>
                <a:path w="58818" h="221903">
                  <a:moveTo>
                    <a:pt x="45973" y="0"/>
                  </a:moveTo>
                  <a:lnTo>
                    <a:pt x="58818" y="0"/>
                  </a:lnTo>
                  <a:lnTo>
                    <a:pt x="12845" y="221903"/>
                  </a:lnTo>
                  <a:lnTo>
                    <a:pt x="0" y="2219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442913" y="6420247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59" name="矩形 58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/>
          </a:ln>
        </p:spPr>
      </p:cxnSp>
      <p:sp>
        <p:nvSpPr>
          <p:cNvPr id="63" name="标题 37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/>
              <a:t>多项团队介绍页版式</a:t>
            </a:r>
          </a:p>
        </p:txBody>
      </p:sp>
      <p:sp>
        <p:nvSpPr>
          <p:cNvPr id="69" name="图片占位符 68"/>
          <p:cNvSpPr>
            <a:spLocks noGrp="1"/>
          </p:cNvSpPr>
          <p:nvPr>
            <p:ph type="pic" idx="10"/>
          </p:nvPr>
        </p:nvSpPr>
        <p:spPr>
          <a:xfrm>
            <a:off x="1562470" y="1606744"/>
            <a:ext cx="1767682" cy="1767682"/>
          </a:xfrm>
          <a:custGeom>
            <a:avLst/>
            <a:gdLst/>
            <a:ahLst/>
            <a:cxnLst/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71" name="图片占位符 70"/>
          <p:cNvSpPr>
            <a:spLocks noGrp="1"/>
          </p:cNvSpPr>
          <p:nvPr>
            <p:ph type="pic" idx="11"/>
          </p:nvPr>
        </p:nvSpPr>
        <p:spPr>
          <a:xfrm>
            <a:off x="5212159" y="1606744"/>
            <a:ext cx="1767682" cy="1767682"/>
          </a:xfrm>
          <a:custGeom>
            <a:avLst/>
            <a:gdLst/>
            <a:ahLst/>
            <a:cxnLst/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  <p:sp>
        <p:nvSpPr>
          <p:cNvPr id="75" name="图片占位符 74"/>
          <p:cNvSpPr>
            <a:spLocks noGrp="1"/>
          </p:cNvSpPr>
          <p:nvPr>
            <p:ph type="pic" idx="12"/>
          </p:nvPr>
        </p:nvSpPr>
        <p:spPr>
          <a:xfrm>
            <a:off x="8861848" y="1606744"/>
            <a:ext cx="1767682" cy="1767682"/>
          </a:xfrm>
          <a:custGeom>
            <a:avLst/>
            <a:gdLst/>
            <a:ahLst/>
            <a:cxnLst/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/>
          </a:ln>
        </p:spPr>
        <p:txBody>
          <a:bodyPr wrap="square"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/>
          <p:cNvSpPr/>
          <p:nvPr/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lang="en-US" sz="900" spc="100">
              <a:solidFill>
                <a:schemeClr val="bg1"/>
              </a:solidFill>
            </a:endParaRPr>
          </a:p>
          <a:p>
            <a:pPr algn="ctr"/>
            <a:r>
              <a:rPr lang="en-US" sz="900" spc="100">
                <a:solidFill>
                  <a:schemeClr val="bg1"/>
                </a:solidFill>
              </a:rPr>
              <a:t>Copyright © 2018 </a:t>
            </a:r>
            <a:r>
              <a:rPr lang="zh-CN" sz="900" spc="100">
                <a:solidFill>
                  <a:schemeClr val="bg1"/>
                </a:solidFill>
              </a:rPr>
              <a:t>芃苇</a:t>
            </a:r>
            <a:r>
              <a:rPr lang="en-US" sz="900" spc="100">
                <a:solidFill>
                  <a:schemeClr val="bg1"/>
                </a:solidFill>
              </a:rPr>
              <a:t>_PengV. All Rights Reserved. </a:t>
            </a:r>
          </a:p>
        </p:txBody>
      </p:sp>
      <p:sp>
        <p:nvSpPr>
          <p:cNvPr id="2" name="矩形 1"/>
          <p:cNvSpPr/>
          <p:nvPr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ftr="0" dt="0"/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/>
          <a:ea typeface="方正大标宋简体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/>
          <a:ea typeface="微软雅黑 Light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/>
          <a:ea typeface="微软雅黑 Light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/>
          <a:ea typeface="微软雅黑 Light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 Light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 Light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 Light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 Light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 Light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 Light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 Light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 Light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 Light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418" y="3009947"/>
            <a:ext cx="7983230" cy="480131"/>
          </a:xfrm>
        </p:spPr>
        <p:txBody>
          <a:bodyPr/>
          <a:lstStyle/>
          <a:p>
            <a:r>
              <a:rPr lang="zh-CN" altLang="zh-CN" sz="2800" b="1" dirty="0"/>
              <a:t>基于</a:t>
            </a:r>
            <a:r>
              <a:rPr lang="en-US" altLang="zh-CN" sz="2800" b="1" dirty="0"/>
              <a:t>Chisel</a:t>
            </a:r>
            <a:r>
              <a:rPr lang="zh-CN" altLang="zh-CN" sz="2800" b="1" dirty="0"/>
              <a:t>语言实现的</a:t>
            </a:r>
            <a:r>
              <a:rPr lang="en-US" altLang="zh-CN" sz="2800" b="1" dirty="0"/>
              <a:t>RISC-V</a:t>
            </a:r>
            <a:r>
              <a:rPr lang="zh-CN" altLang="zh-CN" sz="2800" b="1" dirty="0"/>
              <a:t>处理器</a:t>
            </a:r>
            <a:endParaRPr lang="zh-CN" sz="2800" b="1" dirty="0">
              <a:latin typeface="微软雅黑"/>
              <a:ea typeface="微软雅黑"/>
            </a:endParaRPr>
          </a:p>
        </p:txBody>
      </p:sp>
      <p:sp>
        <p:nvSpPr>
          <p:cNvPr id="86" name="文本占位符 85"/>
          <p:cNvSpPr>
            <a:spLocks noGrp="1"/>
          </p:cNvSpPr>
          <p:nvPr>
            <p:ph type="body" idx="13"/>
          </p:nvPr>
        </p:nvSpPr>
        <p:spPr>
          <a:xfrm>
            <a:off x="654709" y="2757395"/>
            <a:ext cx="5154585" cy="258532"/>
          </a:xfrm>
        </p:spPr>
        <p:txBody>
          <a:bodyPr/>
          <a:lstStyle/>
          <a:p>
            <a:r>
              <a:rPr lang="en-US" dirty="0">
                <a:latin typeface="微软雅黑"/>
                <a:ea typeface="微软雅黑"/>
              </a:rPr>
              <a:t>2020.6.19</a:t>
            </a:r>
          </a:p>
        </p:txBody>
      </p:sp>
      <p:sp>
        <p:nvSpPr>
          <p:cNvPr id="88" name="文本占位符 87"/>
          <p:cNvSpPr>
            <a:spLocks noGrp="1"/>
          </p:cNvSpPr>
          <p:nvPr>
            <p:ph type="body" idx="16"/>
          </p:nvPr>
        </p:nvSpPr>
        <p:spPr>
          <a:xfrm>
            <a:off x="655638" y="4304189"/>
            <a:ext cx="4065361" cy="532799"/>
          </a:xfrm>
        </p:spPr>
        <p:txBody>
          <a:bodyPr anchor="ctr" anchorCtr="0"/>
          <a:lstStyle/>
          <a:p>
            <a:pPr marL="0">
              <a:lnSpc>
                <a:spcPct val="130000"/>
              </a:lnSpc>
            </a:pPr>
            <a:r>
              <a:rPr lang="zh-CN" dirty="0"/>
              <a:t>答辩人：贺清</a:t>
            </a:r>
          </a:p>
          <a:p>
            <a:pPr marL="0">
              <a:lnSpc>
                <a:spcPct val="130000"/>
              </a:lnSpc>
            </a:pPr>
            <a:r>
              <a:rPr lang="zh-CN" dirty="0"/>
              <a:t>指导老师：</a:t>
            </a:r>
            <a:r>
              <a:rPr lang="zh-CN" sz="1400" dirty="0">
                <a:solidFill>
                  <a:srgbClr val="000000"/>
                </a:solidFill>
                <a:latin typeface="等线"/>
                <a:ea typeface="等线"/>
              </a:rPr>
              <a:t>陆慧梅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  <a:miter/>
            </a:ln>
          </p:spPr>
        </p:cxnSp>
        <p:cxnSp>
          <p:nvCxnSpPr>
            <p:cNvPr id="8" name="直接连接符 7"/>
            <p:cNvCxnSpPr/>
            <p:nvPr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  <a:miter/>
            </a:ln>
          </p:spPr>
        </p:cxnSp>
        <p:cxnSp>
          <p:nvCxnSpPr>
            <p:cNvPr id="9" name="直接连接符 8"/>
            <p:cNvCxnSpPr/>
            <p:nvPr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  <a:miter/>
            </a:ln>
          </p:spPr>
        </p:cxnSp>
        <p:cxnSp>
          <p:nvCxnSpPr>
            <p:cNvPr id="10" name="直接连接符 9"/>
            <p:cNvCxnSpPr/>
            <p:nvPr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  <a:miter/>
            </a:ln>
          </p:spPr>
        </p:cxnSp>
        <p:cxnSp>
          <p:nvCxnSpPr>
            <p:cNvPr id="11" name="直接连接符 10"/>
            <p:cNvCxnSpPr/>
            <p:nvPr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  <a:miter/>
            </a:ln>
          </p:spPr>
        </p:cxnSp>
        <p:cxnSp>
          <p:nvCxnSpPr>
            <p:cNvPr id="12" name="直接连接符 11"/>
            <p:cNvCxnSpPr/>
            <p:nvPr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  <a:miter/>
            </a:ln>
          </p:spPr>
        </p:cxnSp>
        <p:cxnSp>
          <p:nvCxnSpPr>
            <p:cNvPr id="13" name="直接连接符 12"/>
            <p:cNvCxnSpPr/>
            <p:nvPr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  <a:miter/>
            </a:ln>
          </p:spPr>
        </p:cxnSp>
        <p:cxnSp>
          <p:nvCxnSpPr>
            <p:cNvPr id="14" name="直接连接符 13"/>
            <p:cNvCxnSpPr/>
            <p:nvPr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  <a:miter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latin typeface="微软雅黑"/>
                <a:ea typeface="微软雅黑"/>
              </a:rPr>
              <a:t>二</a:t>
            </a:r>
            <a:r>
              <a:rPr lang="en-US" altLang="zh-CN" dirty="0">
                <a:latin typeface="微软雅黑"/>
                <a:ea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</a:rPr>
              <a:t>任务目标</a:t>
            </a:r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8ECFEB-B71C-4FA6-8111-BBEE75892B56}"/>
              </a:ext>
            </a:extLst>
          </p:cNvPr>
          <p:cNvSpPr/>
          <p:nvPr/>
        </p:nvSpPr>
        <p:spPr>
          <a:xfrm>
            <a:off x="2241977" y="1262239"/>
            <a:ext cx="2999181" cy="5682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五级流水线 </a:t>
            </a:r>
            <a:r>
              <a:rPr lang="en-US" altLang="zh-CN" dirty="0">
                <a:solidFill>
                  <a:srgbClr val="FF0000"/>
                </a:solidFill>
              </a:rPr>
              <a:t>RISC-V CPU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FD5DE8-7839-4326-B4EF-0E6FBBCE694E}"/>
              </a:ext>
            </a:extLst>
          </p:cNvPr>
          <p:cNvSpPr/>
          <p:nvPr/>
        </p:nvSpPr>
        <p:spPr>
          <a:xfrm>
            <a:off x="537491" y="3386152"/>
            <a:ext cx="6516448" cy="5682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WISHBONE</a:t>
            </a:r>
            <a:r>
              <a:rPr lang="zh-CN" altLang="en-US" dirty="0"/>
              <a:t>交互总线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5CEFC8-3497-4A5A-BBB7-7953D31B843C}"/>
              </a:ext>
            </a:extLst>
          </p:cNvPr>
          <p:cNvSpPr/>
          <p:nvPr/>
        </p:nvSpPr>
        <p:spPr>
          <a:xfrm>
            <a:off x="2505085" y="2304549"/>
            <a:ext cx="1201074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地址映射</a:t>
            </a:r>
          </a:p>
        </p:txBody>
      </p:sp>
      <p:sp>
        <p:nvSpPr>
          <p:cNvPr id="9" name="箭头: 上下 8">
            <a:extLst>
              <a:ext uri="{FF2B5EF4-FFF2-40B4-BE49-F238E27FC236}">
                <a16:creationId xmlns:a16="http://schemas.microsoft.com/office/drawing/2014/main" id="{C9EC223C-D03C-4495-BA71-FF855B4121F1}"/>
              </a:ext>
            </a:extLst>
          </p:cNvPr>
          <p:cNvSpPr/>
          <p:nvPr/>
        </p:nvSpPr>
        <p:spPr>
          <a:xfrm>
            <a:off x="3016067" y="1868314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CCC714-0106-454C-9455-761537D1EC8E}"/>
              </a:ext>
            </a:extLst>
          </p:cNvPr>
          <p:cNvSpPr/>
          <p:nvPr/>
        </p:nvSpPr>
        <p:spPr>
          <a:xfrm>
            <a:off x="3925390" y="2304549"/>
            <a:ext cx="1201074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地址映射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8D1589-4E85-4988-8110-065E0C1E6B88}"/>
              </a:ext>
            </a:extLst>
          </p:cNvPr>
          <p:cNvSpPr txBox="1"/>
          <p:nvPr/>
        </p:nvSpPr>
        <p:spPr>
          <a:xfrm>
            <a:off x="1729251" y="1868314"/>
            <a:ext cx="146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位地址线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80183-5175-4757-A57A-E8DF28B33E0E}"/>
              </a:ext>
            </a:extLst>
          </p:cNvPr>
          <p:cNvSpPr txBox="1"/>
          <p:nvPr/>
        </p:nvSpPr>
        <p:spPr>
          <a:xfrm>
            <a:off x="4615481" y="1868314"/>
            <a:ext cx="146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位数据线</a:t>
            </a:r>
          </a:p>
        </p:txBody>
      </p:sp>
      <p:sp>
        <p:nvSpPr>
          <p:cNvPr id="13" name="箭头: 上下 12">
            <a:extLst>
              <a:ext uri="{FF2B5EF4-FFF2-40B4-BE49-F238E27FC236}">
                <a16:creationId xmlns:a16="http://schemas.microsoft.com/office/drawing/2014/main" id="{3D7C33BD-1C80-412E-966F-B01709C74142}"/>
              </a:ext>
            </a:extLst>
          </p:cNvPr>
          <p:cNvSpPr/>
          <p:nvPr/>
        </p:nvSpPr>
        <p:spPr>
          <a:xfrm>
            <a:off x="4436372" y="1868314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上下 13">
            <a:extLst>
              <a:ext uri="{FF2B5EF4-FFF2-40B4-BE49-F238E27FC236}">
                <a16:creationId xmlns:a16="http://schemas.microsoft.com/office/drawing/2014/main" id="{57EEA490-7124-4F12-8DBC-EB6AD098CC80}"/>
              </a:ext>
            </a:extLst>
          </p:cNvPr>
          <p:cNvSpPr/>
          <p:nvPr/>
        </p:nvSpPr>
        <p:spPr>
          <a:xfrm>
            <a:off x="4436372" y="2937187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上下 14">
            <a:extLst>
              <a:ext uri="{FF2B5EF4-FFF2-40B4-BE49-F238E27FC236}">
                <a16:creationId xmlns:a16="http://schemas.microsoft.com/office/drawing/2014/main" id="{E8CE5DFA-5710-4B21-8EB9-5A036FC9BB22}"/>
              </a:ext>
            </a:extLst>
          </p:cNvPr>
          <p:cNvSpPr/>
          <p:nvPr/>
        </p:nvSpPr>
        <p:spPr>
          <a:xfrm>
            <a:off x="3016066" y="2943939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2E8A9A-1D17-4306-B2FD-33023DFD6528}"/>
              </a:ext>
            </a:extLst>
          </p:cNvPr>
          <p:cNvSpPr/>
          <p:nvPr/>
        </p:nvSpPr>
        <p:spPr>
          <a:xfrm>
            <a:off x="916187" y="4425599"/>
            <a:ext cx="1036220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ROM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0BEC0B7-06D0-4A18-8C51-F2D3DFACBFF7}"/>
              </a:ext>
            </a:extLst>
          </p:cNvPr>
          <p:cNvSpPr/>
          <p:nvPr/>
        </p:nvSpPr>
        <p:spPr>
          <a:xfrm>
            <a:off x="2128258" y="4425598"/>
            <a:ext cx="1036220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SDRAM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DB9233-CB2B-4699-988D-1A03E4D12642}"/>
              </a:ext>
            </a:extLst>
          </p:cNvPr>
          <p:cNvSpPr/>
          <p:nvPr/>
        </p:nvSpPr>
        <p:spPr>
          <a:xfrm>
            <a:off x="3282315" y="4425598"/>
            <a:ext cx="1036220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UART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1793A2D-7DCA-42BF-B292-60B25691581E}"/>
              </a:ext>
            </a:extLst>
          </p:cNvPr>
          <p:cNvSpPr/>
          <p:nvPr/>
        </p:nvSpPr>
        <p:spPr>
          <a:xfrm>
            <a:off x="4436372" y="4425597"/>
            <a:ext cx="1036220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LED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6C6867-47D6-45F5-901B-63039FAB8D3E}"/>
              </a:ext>
            </a:extLst>
          </p:cNvPr>
          <p:cNvSpPr/>
          <p:nvPr/>
        </p:nvSpPr>
        <p:spPr>
          <a:xfrm>
            <a:off x="5622154" y="4425597"/>
            <a:ext cx="1036220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SEG</a:t>
            </a:r>
            <a:endParaRPr lang="zh-CN" altLang="en-US" dirty="0"/>
          </a:p>
        </p:txBody>
      </p:sp>
      <p:sp>
        <p:nvSpPr>
          <p:cNvPr id="21" name="箭头: 上下 20">
            <a:extLst>
              <a:ext uri="{FF2B5EF4-FFF2-40B4-BE49-F238E27FC236}">
                <a16:creationId xmlns:a16="http://schemas.microsoft.com/office/drawing/2014/main" id="{FC029B4A-C8ED-4AC5-AD33-879E66D80768}"/>
              </a:ext>
            </a:extLst>
          </p:cNvPr>
          <p:cNvSpPr/>
          <p:nvPr/>
        </p:nvSpPr>
        <p:spPr>
          <a:xfrm>
            <a:off x="1349457" y="3983384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上下 21">
            <a:extLst>
              <a:ext uri="{FF2B5EF4-FFF2-40B4-BE49-F238E27FC236}">
                <a16:creationId xmlns:a16="http://schemas.microsoft.com/office/drawing/2014/main" id="{C039FC67-43E3-4042-BC84-5C452A092F84}"/>
              </a:ext>
            </a:extLst>
          </p:cNvPr>
          <p:cNvSpPr/>
          <p:nvPr/>
        </p:nvSpPr>
        <p:spPr>
          <a:xfrm>
            <a:off x="2556813" y="3983384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上下 22">
            <a:extLst>
              <a:ext uri="{FF2B5EF4-FFF2-40B4-BE49-F238E27FC236}">
                <a16:creationId xmlns:a16="http://schemas.microsoft.com/office/drawing/2014/main" id="{25599600-BCDE-4F84-AD00-F5997BD59F7E}"/>
              </a:ext>
            </a:extLst>
          </p:cNvPr>
          <p:cNvSpPr/>
          <p:nvPr/>
        </p:nvSpPr>
        <p:spPr>
          <a:xfrm>
            <a:off x="3652012" y="3983384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上下 23">
            <a:extLst>
              <a:ext uri="{FF2B5EF4-FFF2-40B4-BE49-F238E27FC236}">
                <a16:creationId xmlns:a16="http://schemas.microsoft.com/office/drawing/2014/main" id="{A1558BEC-FEF3-4A00-8DFD-173CE713B587}"/>
              </a:ext>
            </a:extLst>
          </p:cNvPr>
          <p:cNvSpPr/>
          <p:nvPr/>
        </p:nvSpPr>
        <p:spPr>
          <a:xfrm>
            <a:off x="4864927" y="3983384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上下 24">
            <a:extLst>
              <a:ext uri="{FF2B5EF4-FFF2-40B4-BE49-F238E27FC236}">
                <a16:creationId xmlns:a16="http://schemas.microsoft.com/office/drawing/2014/main" id="{B29EEC5B-07E6-477F-8A1A-B7261F7D86BB}"/>
              </a:ext>
            </a:extLst>
          </p:cNvPr>
          <p:cNvSpPr/>
          <p:nvPr/>
        </p:nvSpPr>
        <p:spPr>
          <a:xfrm>
            <a:off x="6077842" y="3983384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DB80EA-211D-45D5-8347-EEE15AF2564B}"/>
              </a:ext>
            </a:extLst>
          </p:cNvPr>
          <p:cNvSpPr txBox="1"/>
          <p:nvPr/>
        </p:nvSpPr>
        <p:spPr>
          <a:xfrm>
            <a:off x="176713" y="136168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Chisel</a:t>
            </a:r>
            <a:r>
              <a:rPr lang="zh-CN" altLang="en-US" dirty="0">
                <a:solidFill>
                  <a:srgbClr val="FF0000"/>
                </a:solidFill>
              </a:rPr>
              <a:t>语言实现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59B8C0E-4B13-4A8C-B610-0B4B7DEDDB18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1925910" y="1546352"/>
            <a:ext cx="3160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C9C2AF08-0800-4B47-AEA4-74C4A360C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258" y="2046219"/>
            <a:ext cx="3901778" cy="2141406"/>
          </a:xfrm>
          <a:prstGeom prst="rect">
            <a:avLst/>
          </a:prstGeom>
        </p:spPr>
      </p:pic>
      <p:sp>
        <p:nvSpPr>
          <p:cNvPr id="30" name="右大括号 29">
            <a:extLst>
              <a:ext uri="{FF2B5EF4-FFF2-40B4-BE49-F238E27FC236}">
                <a16:creationId xmlns:a16="http://schemas.microsoft.com/office/drawing/2014/main" id="{7AA8EB6E-0510-4473-ADFE-FAC95D91FE06}"/>
              </a:ext>
            </a:extLst>
          </p:cNvPr>
          <p:cNvSpPr/>
          <p:nvPr/>
        </p:nvSpPr>
        <p:spPr>
          <a:xfrm>
            <a:off x="7290757" y="1197864"/>
            <a:ext cx="434366" cy="38381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4AC8D2-097E-465F-B3B6-25B252BC55B0}"/>
              </a:ext>
            </a:extLst>
          </p:cNvPr>
          <p:cNvSpPr txBox="1"/>
          <p:nvPr/>
        </p:nvSpPr>
        <p:spPr>
          <a:xfrm>
            <a:off x="1729251" y="5743312"/>
            <a:ext cx="907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将原系统中</a:t>
            </a:r>
            <a:r>
              <a:rPr lang="en-US" altLang="zh-CN" dirty="0"/>
              <a:t>CPU</a:t>
            </a:r>
            <a:r>
              <a:rPr lang="zh-CN" altLang="en-US" dirty="0">
                <a:solidFill>
                  <a:srgbClr val="FF0000"/>
                </a:solidFill>
              </a:rPr>
              <a:t>替换</a:t>
            </a:r>
            <a:r>
              <a:rPr lang="zh-CN" altLang="en-US" dirty="0"/>
              <a:t>为</a:t>
            </a:r>
            <a:r>
              <a:rPr lang="en-US" altLang="zh-CN" dirty="0">
                <a:solidFill>
                  <a:srgbClr val="FF0000"/>
                </a:solidFill>
              </a:rPr>
              <a:t>Chisel</a:t>
            </a:r>
            <a:r>
              <a:rPr lang="zh-CN" altLang="en-US" dirty="0">
                <a:solidFill>
                  <a:srgbClr val="FF0000"/>
                </a:solidFill>
              </a:rPr>
              <a:t>语言实现</a:t>
            </a:r>
            <a:r>
              <a:rPr lang="en-US" altLang="zh-CN" dirty="0">
                <a:solidFill>
                  <a:srgbClr val="FF0000"/>
                </a:solidFill>
              </a:rPr>
              <a:t>RISC-V</a:t>
            </a:r>
            <a:r>
              <a:rPr lang="zh-CN" altLang="en-US" dirty="0">
                <a:solidFill>
                  <a:srgbClr val="FF0000"/>
                </a:solidFill>
              </a:rPr>
              <a:t>架构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/>
              <a:t>并在开发板上实现</a:t>
            </a:r>
            <a:r>
              <a:rPr lang="zh-CN" altLang="en-US" dirty="0">
                <a:solidFill>
                  <a:srgbClr val="FF0000"/>
                </a:solidFill>
              </a:rPr>
              <a:t>完整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14582BB-0437-4E9E-A155-CC90776DE477}"/>
              </a:ext>
            </a:extLst>
          </p:cNvPr>
          <p:cNvSpPr txBox="1"/>
          <p:nvPr/>
        </p:nvSpPr>
        <p:spPr>
          <a:xfrm>
            <a:off x="11448288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sz="2800" dirty="0">
                <a:solidFill>
                  <a:srgbClr val="404040"/>
                </a:solidFill>
                <a:latin typeface="微软雅黑"/>
                <a:ea typeface="微软雅黑"/>
              </a:rPr>
              <a:t>三</a:t>
            </a:r>
            <a:r>
              <a:rPr lang="en-US" altLang="zh-CN" sz="2800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sz="2800" dirty="0">
                <a:solidFill>
                  <a:srgbClr val="404040"/>
                </a:solidFill>
                <a:latin typeface="微软雅黑"/>
                <a:ea typeface="微软雅黑"/>
              </a:rPr>
              <a:t>设计实现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pic>
        <p:nvPicPr>
          <p:cNvPr id="1026" name="Picture 2" descr="https://moon548834.github.io/cyc10-rcore-tutorial/IMG/pipeline.png">
            <a:extLst>
              <a:ext uri="{FF2B5EF4-FFF2-40B4-BE49-F238E27FC236}">
                <a16:creationId xmlns:a16="http://schemas.microsoft.com/office/drawing/2014/main" id="{5F20E9EE-ECDD-49E7-9E3C-7C4B235CA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29" y="1663967"/>
            <a:ext cx="8402326" cy="45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29DEDF-5AAA-4FA5-837C-D51173CF4715}"/>
              </a:ext>
            </a:extLst>
          </p:cNvPr>
          <p:cNvSpPr txBox="1"/>
          <p:nvPr/>
        </p:nvSpPr>
        <p:spPr>
          <a:xfrm>
            <a:off x="4900913" y="101200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五级流水基本架构图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64F5C2-C340-46F5-BB4A-C2DCA8683974}"/>
              </a:ext>
            </a:extLst>
          </p:cNvPr>
          <p:cNvSpPr txBox="1"/>
          <p:nvPr/>
        </p:nvSpPr>
        <p:spPr>
          <a:xfrm>
            <a:off x="11448288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975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三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设计实现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pic>
        <p:nvPicPr>
          <p:cNvPr id="6" name="Picture 2" descr="https://moon548834.github.io/cyc10-rcore-tutorial/IMG/pipeline.png">
            <a:extLst>
              <a:ext uri="{FF2B5EF4-FFF2-40B4-BE49-F238E27FC236}">
                <a16:creationId xmlns:a16="http://schemas.microsoft.com/office/drawing/2014/main" id="{A2A92186-D107-4DC5-933A-22D1E579C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337" y="1227017"/>
            <a:ext cx="6835853" cy="37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0BE36B-E6EA-41F8-948E-920F9BA987F5}"/>
              </a:ext>
            </a:extLst>
          </p:cNvPr>
          <p:cNvSpPr/>
          <p:nvPr/>
        </p:nvSpPr>
        <p:spPr>
          <a:xfrm>
            <a:off x="5349240" y="5760720"/>
            <a:ext cx="2468880" cy="486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CSR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DC7760-285A-4B58-9EAF-80096185970E}"/>
              </a:ext>
            </a:extLst>
          </p:cNvPr>
          <p:cNvSpPr/>
          <p:nvPr/>
        </p:nvSpPr>
        <p:spPr>
          <a:xfrm>
            <a:off x="9259824" y="5760720"/>
            <a:ext cx="1261872" cy="486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MMU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E737C2-0D85-4F37-BC5A-E47CB3484CB9}"/>
              </a:ext>
            </a:extLst>
          </p:cNvPr>
          <p:cNvCxnSpPr/>
          <p:nvPr/>
        </p:nvCxnSpPr>
        <p:spPr>
          <a:xfrm>
            <a:off x="7818120" y="5843016"/>
            <a:ext cx="1441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7F4C05E-66D0-4C93-881C-13D414E352F2}"/>
              </a:ext>
            </a:extLst>
          </p:cNvPr>
          <p:cNvCxnSpPr/>
          <p:nvPr/>
        </p:nvCxnSpPr>
        <p:spPr>
          <a:xfrm flipH="1">
            <a:off x="7818120" y="6135624"/>
            <a:ext cx="1441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3282A79D-B6FD-493E-AB39-EFE53D978451}"/>
              </a:ext>
            </a:extLst>
          </p:cNvPr>
          <p:cNvSpPr/>
          <p:nvPr/>
        </p:nvSpPr>
        <p:spPr>
          <a:xfrm rot="5400000">
            <a:off x="4983777" y="4157226"/>
            <a:ext cx="383454" cy="202996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EB631A87-ADB5-4124-87C1-1A89730743EA}"/>
              </a:ext>
            </a:extLst>
          </p:cNvPr>
          <p:cNvSpPr/>
          <p:nvPr/>
        </p:nvSpPr>
        <p:spPr>
          <a:xfrm rot="5400000">
            <a:off x="7957660" y="4575767"/>
            <a:ext cx="383454" cy="119288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CE44CE08-80B4-4EDC-81D0-65BD713C7C59}"/>
              </a:ext>
            </a:extLst>
          </p:cNvPr>
          <p:cNvCxnSpPr>
            <a:stCxn id="12" idx="1"/>
            <a:endCxn id="3" idx="1"/>
          </p:cNvCxnSpPr>
          <p:nvPr/>
        </p:nvCxnSpPr>
        <p:spPr>
          <a:xfrm rot="16200000" flipH="1">
            <a:off x="4942288" y="5597152"/>
            <a:ext cx="640167" cy="173736"/>
          </a:xfrm>
          <a:prstGeom prst="bentConnector4">
            <a:avLst>
              <a:gd name="adj1" fmla="val 57181"/>
              <a:gd name="adj2" fmla="val 17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D8C49D57-46B0-46C1-B1AB-125007F7D090}"/>
              </a:ext>
            </a:extLst>
          </p:cNvPr>
          <p:cNvCxnSpPr>
            <a:stCxn id="14" idx="1"/>
          </p:cNvCxnSpPr>
          <p:nvPr/>
        </p:nvCxnSpPr>
        <p:spPr>
          <a:xfrm rot="16200000" flipH="1" flipV="1">
            <a:off x="7652774" y="5264106"/>
            <a:ext cx="396783" cy="596443"/>
          </a:xfrm>
          <a:prstGeom prst="bentConnector4">
            <a:avLst>
              <a:gd name="adj1" fmla="val 48395"/>
              <a:gd name="adj2" fmla="val 9980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339DD06-5B53-46B4-B13E-53C85A7D2551}"/>
              </a:ext>
            </a:extLst>
          </p:cNvPr>
          <p:cNvSpPr txBox="1"/>
          <p:nvPr/>
        </p:nvSpPr>
        <p:spPr>
          <a:xfrm>
            <a:off x="411480" y="309067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最终</a:t>
            </a:r>
            <a:r>
              <a:rPr lang="en-US" altLang="zh-CN" dirty="0"/>
              <a:t>CPU</a:t>
            </a:r>
            <a:r>
              <a:rPr lang="zh-CN" altLang="en-US" dirty="0"/>
              <a:t>架构图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DD61E3-304B-4247-B9E0-028E8B6DA19C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03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三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设计实现</a:t>
            </a:r>
            <a:endParaRPr lang="zh-CN" dirty="0">
              <a:latin typeface="微软雅黑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495541-92D8-49B0-BBDB-9874EEB19F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73" y="1866341"/>
            <a:ext cx="8014653" cy="33729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28F06B1-1155-4329-9A1F-3F342E94DC77}"/>
              </a:ext>
            </a:extLst>
          </p:cNvPr>
          <p:cNvSpPr txBox="1"/>
          <p:nvPr/>
        </p:nvSpPr>
        <p:spPr>
          <a:xfrm>
            <a:off x="5311169" y="54130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基本指令格式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8EFB31-D0D2-42B6-B2A6-A2DD9DD540A0}"/>
              </a:ext>
            </a:extLst>
          </p:cNvPr>
          <p:cNvSpPr/>
          <p:nvPr/>
        </p:nvSpPr>
        <p:spPr>
          <a:xfrm>
            <a:off x="8833104" y="2084832"/>
            <a:ext cx="740664" cy="3154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A7DC57-297B-457E-A94D-C04D3400A249}"/>
              </a:ext>
            </a:extLst>
          </p:cNvPr>
          <p:cNvSpPr/>
          <p:nvPr/>
        </p:nvSpPr>
        <p:spPr>
          <a:xfrm>
            <a:off x="6388608" y="2084833"/>
            <a:ext cx="935736" cy="2029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BDDEF6-9FF1-44FC-8B1C-D5245B43B3C6}"/>
              </a:ext>
            </a:extLst>
          </p:cNvPr>
          <p:cNvSpPr txBox="1"/>
          <p:nvPr/>
        </p:nvSpPr>
        <p:spPr>
          <a:xfrm>
            <a:off x="342176" y="12493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指令解析的实现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55F58B-0912-439B-89DE-1DFBA11C73DC}"/>
              </a:ext>
            </a:extLst>
          </p:cNvPr>
          <p:cNvSpPr txBox="1"/>
          <p:nvPr/>
        </p:nvSpPr>
        <p:spPr>
          <a:xfrm>
            <a:off x="11448288" y="6488668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三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设计实现</a:t>
            </a:r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E051D4-D272-4F32-913E-4F4C21716890}"/>
              </a:ext>
            </a:extLst>
          </p:cNvPr>
          <p:cNvSpPr txBox="1"/>
          <p:nvPr/>
        </p:nvSpPr>
        <p:spPr>
          <a:xfrm>
            <a:off x="342176" y="12493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指令解析的实现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5F743F-D65D-421B-AF89-D06E9705FA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2815" y="1838706"/>
            <a:ext cx="5246370" cy="31805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FA3F466-0CBA-4D8A-B1B2-15AE5F0B08AE}"/>
              </a:ext>
            </a:extLst>
          </p:cNvPr>
          <p:cNvSpPr txBox="1"/>
          <p:nvPr/>
        </p:nvSpPr>
        <p:spPr>
          <a:xfrm>
            <a:off x="5304725" y="5394960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</a:t>
            </a:r>
            <a:r>
              <a:rPr lang="en-US" altLang="zh-CN" dirty="0"/>
              <a:t>Verilog</a:t>
            </a:r>
            <a:r>
              <a:rPr lang="zh-CN" altLang="en-US" dirty="0"/>
              <a:t>实现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E6310E-8658-4193-9EEF-78B440452457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三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设计实现</a:t>
            </a:r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E051D4-D272-4F32-913E-4F4C21716890}"/>
              </a:ext>
            </a:extLst>
          </p:cNvPr>
          <p:cNvSpPr txBox="1"/>
          <p:nvPr/>
        </p:nvSpPr>
        <p:spPr>
          <a:xfrm>
            <a:off x="342176" y="12493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指令解析的实现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671A9F-297C-4FE0-A797-CD1C8C11E4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6" y="1690687"/>
            <a:ext cx="5532120" cy="20802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7529EE-7930-4080-8B15-83500C9EF7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06" y="1940908"/>
            <a:ext cx="5539740" cy="15798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C32699-7B5F-490A-AA0F-00FE48C785E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40" y="4473510"/>
            <a:ext cx="5532120" cy="1886712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D33D925C-242B-4E44-8CA6-E7D2E6A5FFA8}"/>
              </a:ext>
            </a:extLst>
          </p:cNvPr>
          <p:cNvSpPr/>
          <p:nvPr/>
        </p:nvSpPr>
        <p:spPr>
          <a:xfrm rot="16200000">
            <a:off x="5899010" y="741152"/>
            <a:ext cx="393980" cy="676215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274517-8757-488F-A84E-04AD7108360E}"/>
              </a:ext>
            </a:extLst>
          </p:cNvPr>
          <p:cNvSpPr txBox="1"/>
          <p:nvPr/>
        </p:nvSpPr>
        <p:spPr>
          <a:xfrm>
            <a:off x="9005383" y="52322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List</a:t>
            </a:r>
            <a:r>
              <a:rPr lang="zh-CN" altLang="en-US" dirty="0"/>
              <a:t>函数解析各个指令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F3F21-05D7-418F-B518-313438090927}"/>
              </a:ext>
            </a:extLst>
          </p:cNvPr>
          <p:cNvSpPr txBox="1"/>
          <p:nvPr/>
        </p:nvSpPr>
        <p:spPr>
          <a:xfrm>
            <a:off x="5452234" y="10595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Chisel</a:t>
            </a:r>
            <a:r>
              <a:rPr lang="zh-CN" altLang="en-US" dirty="0"/>
              <a:t>实现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58082B-A293-410C-BB5B-5F694EE78A40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74AA54-D7D6-4A2F-B211-4E3825C187EE}"/>
              </a:ext>
            </a:extLst>
          </p:cNvPr>
          <p:cNvSpPr/>
          <p:nvPr/>
        </p:nvSpPr>
        <p:spPr>
          <a:xfrm>
            <a:off x="4169664" y="4718304"/>
            <a:ext cx="4050792" cy="2641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1B4436-D110-4137-A20E-365DD6339E12}"/>
              </a:ext>
            </a:extLst>
          </p:cNvPr>
          <p:cNvSpPr/>
          <p:nvPr/>
        </p:nvSpPr>
        <p:spPr>
          <a:xfrm>
            <a:off x="3680460" y="4963098"/>
            <a:ext cx="3259836" cy="477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84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三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设计实现</a:t>
            </a:r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E051D4-D272-4F32-913E-4F4C21716890}"/>
              </a:ext>
            </a:extLst>
          </p:cNvPr>
          <p:cNvSpPr txBox="1"/>
          <p:nvPr/>
        </p:nvSpPr>
        <p:spPr>
          <a:xfrm>
            <a:off x="342176" y="12493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指令解析的实现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FBAB32-08EA-44F0-A60F-0515F85CA0F4}"/>
              </a:ext>
            </a:extLst>
          </p:cNvPr>
          <p:cNvSpPr txBox="1"/>
          <p:nvPr/>
        </p:nvSpPr>
        <p:spPr>
          <a:xfrm>
            <a:off x="3409550" y="2465542"/>
            <a:ext cx="4859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Chisel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在这方面相比于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的优点有：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E5A41A-88ED-462A-84E1-38D79B2987E8}"/>
              </a:ext>
            </a:extLst>
          </p:cNvPr>
          <p:cNvSpPr txBox="1"/>
          <p:nvPr/>
        </p:nvSpPr>
        <p:spPr>
          <a:xfrm>
            <a:off x="3409551" y="3429000"/>
            <a:ext cx="61093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、使用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LIST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函数代替原有的复杂的指令信号设定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、能够更加方便快捷的添加配置指令</a:t>
            </a:r>
            <a:endParaRPr lang="zh-CN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zh-CN" sz="2000" dirty="0">
              <a:highlight>
                <a:srgbClr val="FF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、方便维护修改</a:t>
            </a:r>
            <a:endParaRPr lang="en-US" altLang="zh-CN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61742B-0153-4737-A777-659DFD07582A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92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三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设计实现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1741" y="2248518"/>
            <a:ext cx="8508518" cy="1285879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本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设计中的中断、自陷、异常等是在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CSR(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控制和状态寄存器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模块中实现。此外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模块还实现了关于特权级的设定。本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实现了在机器级和管理员级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(M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态和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上对于中断、自陷、异常相关和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MMU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的设定。</a:t>
            </a:r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7FB0F7-5663-4D00-8317-9DC6053346C4}"/>
              </a:ext>
            </a:extLst>
          </p:cNvPr>
          <p:cNvSpPr txBox="1"/>
          <p:nvPr/>
        </p:nvSpPr>
        <p:spPr>
          <a:xfrm>
            <a:off x="342176" y="124939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中断异常相关的实现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2AE0A7-17A8-40B2-9C1B-78C551FD0837}"/>
              </a:ext>
            </a:extLst>
          </p:cNvPr>
          <p:cNvSpPr/>
          <p:nvPr/>
        </p:nvSpPr>
        <p:spPr>
          <a:xfrm>
            <a:off x="3464706" y="4484606"/>
            <a:ext cx="1737360" cy="64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0E0707-96A9-4A16-BCCB-B7FED93BBD0D}"/>
              </a:ext>
            </a:extLst>
          </p:cNvPr>
          <p:cNvSpPr txBox="1"/>
          <p:nvPr/>
        </p:nvSpPr>
        <p:spPr>
          <a:xfrm>
            <a:off x="3553903" y="4619980"/>
            <a:ext cx="186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CSR</a:t>
            </a:r>
            <a:r>
              <a:rPr lang="zh-CN" altLang="en-US" dirty="0"/>
              <a:t>状态更新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CE3FBCFD-C392-4ADF-8EE4-368DFB50282A}"/>
              </a:ext>
            </a:extLst>
          </p:cNvPr>
          <p:cNvSpPr/>
          <p:nvPr/>
        </p:nvSpPr>
        <p:spPr>
          <a:xfrm>
            <a:off x="5291263" y="3954254"/>
            <a:ext cx="393192" cy="1700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A4521F-CFBF-4DA7-A4A5-D1131B888D3D}"/>
              </a:ext>
            </a:extLst>
          </p:cNvPr>
          <p:cNvSpPr txBox="1"/>
          <p:nvPr/>
        </p:nvSpPr>
        <p:spPr>
          <a:xfrm>
            <a:off x="5833130" y="381314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机器级寄存器改变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8DD740-F238-4543-80F6-5F65927E0D2C}"/>
              </a:ext>
            </a:extLst>
          </p:cNvPr>
          <p:cNvSpPr txBox="1"/>
          <p:nvPr/>
        </p:nvSpPr>
        <p:spPr>
          <a:xfrm>
            <a:off x="5833130" y="54703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管理员级寄存器改变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9062556-A407-45AF-B713-AA8DE89791D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853119" y="4804646"/>
            <a:ext cx="1611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E3BF56A-9AD6-4F34-B5C5-309E66C57569}"/>
              </a:ext>
            </a:extLst>
          </p:cNvPr>
          <p:cNvSpPr txBox="1"/>
          <p:nvPr/>
        </p:nvSpPr>
        <p:spPr>
          <a:xfrm>
            <a:off x="1741157" y="441066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Exceptype</a:t>
            </a:r>
            <a:r>
              <a:rPr lang="zh-CN" altLang="en-US" dirty="0"/>
              <a:t>输入</a:t>
            </a: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FF70C308-8223-4ADA-94A9-DEFB46E02CF3}"/>
              </a:ext>
            </a:extLst>
          </p:cNvPr>
          <p:cNvSpPr/>
          <p:nvPr/>
        </p:nvSpPr>
        <p:spPr>
          <a:xfrm>
            <a:off x="8157095" y="3954254"/>
            <a:ext cx="173736" cy="17007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4ECA11-2EDD-42EF-893A-CDEDD999E7EA}"/>
              </a:ext>
            </a:extLst>
          </p:cNvPr>
          <p:cNvSpPr txBox="1"/>
          <p:nvPr/>
        </p:nvSpPr>
        <p:spPr>
          <a:xfrm>
            <a:off x="8417969" y="46199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判断类型，跳转执行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6885C2-0E31-466B-B37C-9F46E35EE541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122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三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设计实现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68642" y="2238133"/>
            <a:ext cx="6994411" cy="1285879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MMU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（内存管理）模块实现是在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模块中实现的。采用的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TLB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表的形式，使用的是直接映射方式。</a:t>
            </a:r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7FB0F7-5663-4D00-8317-9DC6053346C4}"/>
              </a:ext>
            </a:extLst>
          </p:cNvPr>
          <p:cNvSpPr txBox="1"/>
          <p:nvPr/>
        </p:nvSpPr>
        <p:spPr>
          <a:xfrm>
            <a:off x="342176" y="124939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MMU</a:t>
            </a:r>
            <a:r>
              <a:rPr lang="zh-CN" altLang="en-US" dirty="0"/>
              <a:t>相关的实现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1A62D7-E763-4179-A409-901E1659376B}"/>
              </a:ext>
            </a:extLst>
          </p:cNvPr>
          <p:cNvSpPr/>
          <p:nvPr/>
        </p:nvSpPr>
        <p:spPr>
          <a:xfrm>
            <a:off x="893102" y="3008376"/>
            <a:ext cx="2225001" cy="14904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649213-8599-400B-8B8E-B9B6B7D46B5C}"/>
              </a:ext>
            </a:extLst>
          </p:cNvPr>
          <p:cNvSpPr/>
          <p:nvPr/>
        </p:nvSpPr>
        <p:spPr>
          <a:xfrm>
            <a:off x="1856232" y="3657600"/>
            <a:ext cx="1097280" cy="62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MMU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C68D73-96EE-4D95-AE39-9E5486D0DD84}"/>
              </a:ext>
            </a:extLst>
          </p:cNvPr>
          <p:cNvSpPr txBox="1"/>
          <p:nvPr/>
        </p:nvSpPr>
        <p:spPr>
          <a:xfrm>
            <a:off x="1103415" y="322226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CSR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359A94-1149-4CA4-8C6E-CAE65B349EED}"/>
              </a:ext>
            </a:extLst>
          </p:cNvPr>
          <p:cNvSpPr txBox="1"/>
          <p:nvPr/>
        </p:nvSpPr>
        <p:spPr>
          <a:xfrm>
            <a:off x="3668642" y="4227833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MMU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模块接受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模块传递过来的页表信息，根据需求寻找表中数据计算实际物理地址并返回。发生缺页的时候将返回更新提醒，提醒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更新页表。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DA9842-7312-4E6A-BA6C-A2423573A115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958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三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设计实现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B8C5E0D4-02D2-492C-ABF7-55648745C5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310146"/>
              </p:ext>
            </p:extLst>
          </p:nvPr>
        </p:nvGraphicFramePr>
        <p:xfrm>
          <a:off x="2032000" y="1271016"/>
          <a:ext cx="8128000" cy="4867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E618E53-B108-4264-ADDF-80A632844571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300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>
          <a:xfrm>
            <a:off x="5072612" y="1301195"/>
            <a:ext cx="6280332" cy="5063922"/>
          </a:xfrm>
        </p:spPr>
        <p:txBody>
          <a:bodyPr anchor="ctr" anchorCtr="1"/>
          <a:lstStyle/>
          <a:p>
            <a:pPr marL="0" indent="0">
              <a:buNone/>
            </a:pPr>
            <a:r>
              <a:rPr lang="zh-CN" altLang="en-US" sz="2800" dirty="0">
                <a:latin typeface="微软雅黑"/>
                <a:ea typeface="微软雅黑"/>
              </a:rPr>
              <a:t>一</a:t>
            </a:r>
            <a:r>
              <a:rPr lang="en-US" sz="2800" dirty="0">
                <a:latin typeface="微软雅黑"/>
                <a:ea typeface="微软雅黑"/>
              </a:rPr>
              <a:t>.</a:t>
            </a:r>
            <a:r>
              <a:rPr lang="zh-CN" altLang="en-US" sz="2800" dirty="0">
                <a:latin typeface="微软雅黑"/>
                <a:ea typeface="微软雅黑"/>
              </a:rPr>
              <a:t>背景介绍</a:t>
            </a:r>
            <a:endParaRPr lang="en-US" sz="2800" dirty="0">
              <a:latin typeface="微软雅黑"/>
              <a:ea typeface="微软雅黑"/>
            </a:endParaRPr>
          </a:p>
          <a:p>
            <a:pPr marL="0" indent="0">
              <a:buNone/>
            </a:pPr>
            <a:r>
              <a:rPr lang="zh-CN" altLang="en-US" sz="2800" dirty="0">
                <a:latin typeface="微软雅黑"/>
                <a:ea typeface="微软雅黑"/>
              </a:rPr>
              <a:t>二</a:t>
            </a:r>
            <a:r>
              <a:rPr lang="en-US" sz="2800" dirty="0">
                <a:latin typeface="微软雅黑"/>
                <a:ea typeface="微软雅黑"/>
              </a:rPr>
              <a:t>.</a:t>
            </a:r>
            <a:r>
              <a:rPr lang="zh-CN" altLang="en-US" sz="2800" dirty="0">
                <a:latin typeface="微软雅黑"/>
                <a:ea typeface="微软雅黑"/>
              </a:rPr>
              <a:t>任务目标</a:t>
            </a:r>
            <a:endParaRPr lang="en-US" sz="2800" dirty="0">
              <a:latin typeface="微软雅黑"/>
              <a:ea typeface="微软雅黑"/>
            </a:endParaRPr>
          </a:p>
          <a:p>
            <a:pPr marL="0" indent="0">
              <a:buNone/>
            </a:pPr>
            <a:r>
              <a:rPr lang="zh-CN" altLang="en-US" sz="2800" dirty="0">
                <a:latin typeface="微软雅黑"/>
                <a:ea typeface="微软雅黑"/>
              </a:rPr>
              <a:t>三</a:t>
            </a:r>
            <a:r>
              <a:rPr lang="en-US" sz="2800" dirty="0">
                <a:latin typeface="微软雅黑"/>
                <a:ea typeface="微软雅黑"/>
              </a:rPr>
              <a:t>.</a:t>
            </a:r>
            <a:r>
              <a:rPr lang="zh-CN" altLang="en-US" sz="2800" dirty="0">
                <a:latin typeface="微软雅黑"/>
                <a:ea typeface="微软雅黑"/>
              </a:rPr>
              <a:t>设计实现</a:t>
            </a:r>
            <a:endParaRPr lang="en-US" altLang="zh-CN" sz="2800" dirty="0">
              <a:latin typeface="微软雅黑"/>
              <a:ea typeface="微软雅黑"/>
            </a:endParaRPr>
          </a:p>
          <a:p>
            <a:pPr marL="0" indent="0">
              <a:buNone/>
            </a:pPr>
            <a:r>
              <a:rPr lang="zh-CN" altLang="en-US" sz="2800" dirty="0">
                <a:latin typeface="微软雅黑"/>
                <a:ea typeface="微软雅黑"/>
              </a:rPr>
              <a:t>四</a:t>
            </a:r>
            <a:r>
              <a:rPr lang="en-US" altLang="zh-CN" sz="2800" dirty="0">
                <a:latin typeface="微软雅黑"/>
                <a:ea typeface="微软雅黑"/>
              </a:rPr>
              <a:t>.</a:t>
            </a:r>
            <a:r>
              <a:rPr lang="zh-CN" altLang="en-US" sz="2800" dirty="0">
                <a:latin typeface="微软雅黑"/>
                <a:ea typeface="微软雅黑"/>
              </a:rPr>
              <a:t>问题与改进</a:t>
            </a:r>
            <a:endParaRPr lang="en-US" altLang="zh-CN" sz="2800" dirty="0">
              <a:latin typeface="微软雅黑"/>
              <a:ea typeface="微软雅黑"/>
            </a:endParaRPr>
          </a:p>
          <a:p>
            <a:pPr marL="0" indent="0">
              <a:buNone/>
            </a:pPr>
            <a:r>
              <a:rPr lang="zh-CN" altLang="en-US" sz="2800" dirty="0">
                <a:latin typeface="微软雅黑"/>
                <a:ea typeface="微软雅黑"/>
              </a:rPr>
              <a:t>五</a:t>
            </a:r>
            <a:r>
              <a:rPr lang="en-US" altLang="zh-CN" sz="2800" dirty="0">
                <a:latin typeface="微软雅黑"/>
                <a:ea typeface="微软雅黑"/>
              </a:rPr>
              <a:t>.</a:t>
            </a:r>
            <a:r>
              <a:rPr lang="zh-CN" altLang="en-US" sz="2800" dirty="0">
                <a:latin typeface="微软雅黑"/>
                <a:ea typeface="微软雅黑"/>
              </a:rPr>
              <a:t>演示</a:t>
            </a:r>
            <a:endParaRPr lang="en-US" altLang="zh-CN" sz="2800" dirty="0">
              <a:latin typeface="微软雅黑"/>
              <a:ea typeface="微软雅黑"/>
            </a:endParaRPr>
          </a:p>
          <a:p>
            <a:pPr marL="0" indent="0">
              <a:buNone/>
            </a:pPr>
            <a:endParaRPr lang="en-US" sz="2800" dirty="0">
              <a:latin typeface="微软雅黑"/>
              <a:ea typeface="微软雅黑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06071" y="2725160"/>
            <a:ext cx="2197100" cy="1404212"/>
            <a:chOff x="1505448" y="2755644"/>
            <a:chExt cx="2197100" cy="14042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olid"/>
              <a:miter/>
            </a:ln>
          </p:spPr>
        </p:cxnSp>
        <p:sp>
          <p:nvSpPr>
            <p:cNvPr id="6" name="矩形 5"/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sz="6600" spc="600">
                  <a:solidFill>
                    <a:schemeClr val="accent1"/>
                  </a:solidFill>
                  <a:latin typeface="微软雅黑"/>
                  <a:ea typeface="微软雅黑"/>
                </a:rPr>
                <a:t>目录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573883" y="3698191"/>
              <a:ext cx="19065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>
                  <a:solidFill>
                    <a:schemeClr val="accent1"/>
                  </a:solidFill>
                  <a:latin typeface="微软雅黑"/>
                  <a:ea typeface="微软雅黑"/>
                </a:rPr>
                <a:t>CONTENTS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712122" y="412267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olid"/>
              <a:miter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四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</a:rPr>
              <a:t>问题与改进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3142" y="2320202"/>
            <a:ext cx="10315146" cy="50316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altLang="en-US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问题发生情况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：在对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Chisel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代码进行编译的时候，编译器返回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Combinational logic loop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错误</a:t>
            </a:r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484711-51C9-4980-AC87-60A793B46943}"/>
              </a:ext>
            </a:extLst>
          </p:cNvPr>
          <p:cNvSpPr txBox="1"/>
          <p:nvPr/>
        </p:nvSpPr>
        <p:spPr>
          <a:xfrm>
            <a:off x="1175486" y="3490823"/>
            <a:ext cx="984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问题发生原因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：编写的代码中存在逻辑循环，例如：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wire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类型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pc = pc + 4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Chisel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不允许此操作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B8CEBB2-CF61-4539-92EB-D4AE4D269B9D}"/>
              </a:ext>
            </a:extLst>
          </p:cNvPr>
          <p:cNvSpPr txBox="1"/>
          <p:nvPr/>
        </p:nvSpPr>
        <p:spPr>
          <a:xfrm>
            <a:off x="1175486" y="4527614"/>
            <a:ext cx="814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解决方法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：添加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Reg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类型中间变量，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Reg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类型能进行此类操作，最后将结果返回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0D1266-4252-42B5-AB41-A45EB9116D30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CE699F-D0AF-4616-9468-43A5654A2858}"/>
              </a:ext>
            </a:extLst>
          </p:cNvPr>
          <p:cNvSpPr txBox="1"/>
          <p:nvPr/>
        </p:nvSpPr>
        <p:spPr>
          <a:xfrm>
            <a:off x="357925" y="103769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问题</a:t>
            </a:r>
            <a:r>
              <a:rPr lang="en-US" altLang="zh-CN" b="1" dirty="0"/>
              <a:t>1-</a:t>
            </a:r>
            <a:r>
              <a:rPr lang="zh-CN" altLang="en-US" b="1" dirty="0"/>
              <a:t>组合逻辑循环错误</a:t>
            </a:r>
          </a:p>
        </p:txBody>
      </p:sp>
    </p:spTree>
    <p:extLst>
      <p:ext uri="{BB962C8B-B14F-4D97-AF65-F5344CB8AC3E}">
        <p14:creationId xmlns:p14="http://schemas.microsoft.com/office/powerpoint/2010/main" val="22811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sz="2800" dirty="0">
                <a:solidFill>
                  <a:srgbClr val="404040"/>
                </a:solidFill>
                <a:latin typeface="微软雅黑"/>
                <a:ea typeface="微软雅黑"/>
              </a:rPr>
              <a:t>四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</a:rPr>
              <a:t>问题与改进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176" y="1515927"/>
            <a:ext cx="3326552" cy="686706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endParaRPr lang="zh-CN" dirty="0"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20C2A9-5471-4186-8081-89FCB6DCD9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05349" y="1859280"/>
            <a:ext cx="6357391" cy="38465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205EA1-7101-4413-87F7-AE0A22C00C2A}"/>
              </a:ext>
            </a:extLst>
          </p:cNvPr>
          <p:cNvSpPr txBox="1"/>
          <p:nvPr/>
        </p:nvSpPr>
        <p:spPr>
          <a:xfrm>
            <a:off x="914400" y="342900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系统原有</a:t>
            </a:r>
            <a:r>
              <a:rPr lang="en-US" altLang="zh-CN" dirty="0"/>
              <a:t>SDRAM</a:t>
            </a:r>
            <a:r>
              <a:rPr lang="zh-CN" altLang="en-US" dirty="0"/>
              <a:t>输出错误乱码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7CD806-F3D4-4658-B2E1-1D10C3BD8B9C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2BA150-44E3-4AEB-9673-4D9D415B7B13}"/>
              </a:ext>
            </a:extLst>
          </p:cNvPr>
          <p:cNvSpPr txBox="1"/>
          <p:nvPr/>
        </p:nvSpPr>
        <p:spPr>
          <a:xfrm>
            <a:off x="342176" y="1019401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n-lt"/>
              </a:rPr>
              <a:t>问题</a:t>
            </a:r>
            <a:r>
              <a:rPr lang="en-US" altLang="zh-CN" b="1" dirty="0">
                <a:latin typeface="+mn-lt"/>
              </a:rPr>
              <a:t>2-</a:t>
            </a:r>
            <a:r>
              <a:rPr lang="zh-CN" altLang="en-US" dirty="0">
                <a:latin typeface="+mn-lt"/>
                <a:ea typeface="微软雅黑"/>
              </a:rPr>
              <a:t>处理器与</a:t>
            </a:r>
            <a:r>
              <a:rPr lang="en-US" altLang="zh-CN" dirty="0">
                <a:latin typeface="+mn-lt"/>
                <a:ea typeface="微软雅黑"/>
              </a:rPr>
              <a:t>SDRAM</a:t>
            </a:r>
            <a:r>
              <a:rPr lang="zh-CN" altLang="en-US" dirty="0">
                <a:latin typeface="+mn-lt"/>
                <a:ea typeface="微软雅黑"/>
              </a:rPr>
              <a:t>交互问题</a:t>
            </a:r>
            <a:endParaRPr lang="zh-CN" altLang="zh-CN" dirty="0">
              <a:latin typeface="+mn-lt"/>
              <a:ea typeface="微软雅黑"/>
            </a:endParaRP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617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sz="2800" dirty="0">
                <a:solidFill>
                  <a:srgbClr val="404040"/>
                </a:solidFill>
                <a:latin typeface="微软雅黑"/>
                <a:ea typeface="微软雅黑"/>
              </a:rPr>
              <a:t>四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系统改进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176" y="1032367"/>
            <a:ext cx="2721064" cy="686706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en-US" altLang="zh-CN" dirty="0">
                <a:latin typeface="微软雅黑"/>
                <a:ea typeface="微软雅黑"/>
              </a:rPr>
              <a:t>SDRAM</a:t>
            </a:r>
            <a:r>
              <a:rPr lang="zh-CN" altLang="en-US" dirty="0">
                <a:latin typeface="微软雅黑"/>
                <a:ea typeface="微软雅黑"/>
              </a:rPr>
              <a:t>输出改进</a:t>
            </a:r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205EA1-7101-4413-87F7-AE0A22C00C2A}"/>
              </a:ext>
            </a:extLst>
          </p:cNvPr>
          <p:cNvSpPr txBox="1"/>
          <p:nvPr/>
        </p:nvSpPr>
        <p:spPr>
          <a:xfrm>
            <a:off x="1148710" y="32801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错误分析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1AA790-130D-472A-8411-466BFE2592A3}"/>
              </a:ext>
            </a:extLst>
          </p:cNvPr>
          <p:cNvSpPr txBox="1"/>
          <p:nvPr/>
        </p:nvSpPr>
        <p:spPr>
          <a:xfrm>
            <a:off x="2539538" y="2326362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IP</a:t>
            </a:r>
            <a:r>
              <a:rPr lang="zh-CN" altLang="en-US" dirty="0"/>
              <a:t>核问题：替换为开源</a:t>
            </a:r>
            <a:r>
              <a:rPr lang="en-US" altLang="zh-CN" dirty="0"/>
              <a:t>SDRAM IP</a:t>
            </a:r>
            <a:r>
              <a:rPr lang="zh-CN" altLang="en-US" dirty="0"/>
              <a:t>核，输出正确，但实际使用空间过小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987BC7-D7B8-443C-9719-E8D9A806C800}"/>
              </a:ext>
            </a:extLst>
          </p:cNvPr>
          <p:cNvSpPr txBox="1"/>
          <p:nvPr/>
        </p:nvSpPr>
        <p:spPr>
          <a:xfrm>
            <a:off x="2539538" y="4234023"/>
            <a:ext cx="900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总线转换问题：系统为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Wishbone</a:t>
            </a:r>
            <a:r>
              <a:rPr lang="zh-CN" altLang="en-US" dirty="0"/>
              <a:t>协议总线，</a:t>
            </a:r>
            <a:r>
              <a:rPr lang="en-US" altLang="zh-CN" dirty="0"/>
              <a:t>SDRAM</a:t>
            </a:r>
            <a:r>
              <a:rPr lang="zh-CN" altLang="en-US" dirty="0"/>
              <a:t>为</a:t>
            </a:r>
            <a:r>
              <a:rPr lang="en-US" altLang="zh-CN" dirty="0"/>
              <a:t>16</a:t>
            </a:r>
            <a:r>
              <a:rPr lang="zh-CN" altLang="en-US" dirty="0"/>
              <a:t>位</a:t>
            </a:r>
            <a:r>
              <a:rPr lang="en-US" altLang="zh-CN" dirty="0"/>
              <a:t>Avalon</a:t>
            </a:r>
            <a:r>
              <a:rPr lang="zh-CN" altLang="en-US" dirty="0"/>
              <a:t>协议总线，疑似为</a:t>
            </a:r>
            <a:r>
              <a:rPr lang="en-US" altLang="zh-CN" dirty="0"/>
              <a:t>32</a:t>
            </a:r>
            <a:r>
              <a:rPr lang="zh-CN" altLang="en-US" dirty="0"/>
              <a:t>位转</a:t>
            </a:r>
            <a:r>
              <a:rPr lang="en-US" altLang="zh-CN" dirty="0"/>
              <a:t>16</a:t>
            </a:r>
            <a:r>
              <a:rPr lang="zh-CN" altLang="en-US" dirty="0"/>
              <a:t>位转换桥问题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6CBC6B8E-1D0C-407F-A1A1-67727F993B37}"/>
              </a:ext>
            </a:extLst>
          </p:cNvPr>
          <p:cNvSpPr/>
          <p:nvPr/>
        </p:nvSpPr>
        <p:spPr>
          <a:xfrm>
            <a:off x="2256706" y="2454447"/>
            <a:ext cx="282832" cy="20208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E44AE0-BFBB-40BE-816E-CCBA2309B90A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929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sz="2800" dirty="0">
                <a:solidFill>
                  <a:srgbClr val="404040"/>
                </a:solidFill>
                <a:latin typeface="微软雅黑"/>
                <a:ea typeface="微软雅黑"/>
              </a:rPr>
              <a:t>四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系统改进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176" y="1032367"/>
            <a:ext cx="2721064" cy="686706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en-US" altLang="zh-CN" dirty="0">
                <a:latin typeface="微软雅黑"/>
                <a:ea typeface="微软雅黑"/>
              </a:rPr>
              <a:t>SDRAM</a:t>
            </a:r>
            <a:r>
              <a:rPr lang="zh-CN" altLang="en-US" dirty="0">
                <a:latin typeface="微软雅黑"/>
                <a:ea typeface="微软雅黑"/>
              </a:rPr>
              <a:t>输出改进</a:t>
            </a:r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205EA1-7101-4413-87F7-AE0A22C00C2A}"/>
              </a:ext>
            </a:extLst>
          </p:cNvPr>
          <p:cNvSpPr txBox="1"/>
          <p:nvPr/>
        </p:nvSpPr>
        <p:spPr>
          <a:xfrm>
            <a:off x="737231" y="22026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分析原有的转换桥：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1AA790-130D-472A-8411-466BFE2592A3}"/>
              </a:ext>
            </a:extLst>
          </p:cNvPr>
          <p:cNvSpPr txBox="1"/>
          <p:nvPr/>
        </p:nvSpPr>
        <p:spPr>
          <a:xfrm>
            <a:off x="737231" y="2993092"/>
            <a:ext cx="5160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逻辑混乱不清晰，并未完全实现</a:t>
            </a:r>
            <a:r>
              <a:rPr lang="en-US" altLang="zh-CN" dirty="0"/>
              <a:t>SDRAM</a:t>
            </a:r>
            <a:r>
              <a:rPr lang="zh-CN" altLang="en-US" dirty="0"/>
              <a:t>的读写设定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7244E5-99DA-46BA-9087-AD6F63906D4C}"/>
              </a:ext>
            </a:extLst>
          </p:cNvPr>
          <p:cNvSpPr txBox="1"/>
          <p:nvPr/>
        </p:nvSpPr>
        <p:spPr>
          <a:xfrm>
            <a:off x="6294121" y="22026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修改后转换桥：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2A90C2-6A60-4B16-B014-4884596DDA56}"/>
              </a:ext>
            </a:extLst>
          </p:cNvPr>
          <p:cNvSpPr txBox="1"/>
          <p:nvPr/>
        </p:nvSpPr>
        <p:spPr>
          <a:xfrm>
            <a:off x="6294121" y="2993092"/>
            <a:ext cx="54650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、按照</a:t>
            </a:r>
            <a:r>
              <a:rPr lang="en-US" altLang="zh-CN" dirty="0"/>
              <a:t>SDRAM</a:t>
            </a:r>
            <a:r>
              <a:rPr lang="zh-CN" altLang="en-US" dirty="0"/>
              <a:t>提供的读写波形更改模块中状态转换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、按照先低</a:t>
            </a:r>
            <a:r>
              <a:rPr lang="en-US" altLang="zh-CN" dirty="0"/>
              <a:t>16</a:t>
            </a:r>
            <a:r>
              <a:rPr lang="zh-CN" altLang="en-US" dirty="0"/>
              <a:t>位再高</a:t>
            </a:r>
            <a:r>
              <a:rPr lang="en-US" altLang="zh-CN" dirty="0"/>
              <a:t>16</a:t>
            </a:r>
            <a:r>
              <a:rPr lang="zh-CN" altLang="en-US" dirty="0"/>
              <a:t>位的思想修改状态逻辑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、部分</a:t>
            </a:r>
            <a:r>
              <a:rPr lang="en-US" altLang="zh-CN" dirty="0"/>
              <a:t>W</a:t>
            </a:r>
            <a:r>
              <a:rPr lang="zh-CN" altLang="en-US" dirty="0"/>
              <a:t>总线信号采用</a:t>
            </a:r>
            <a:r>
              <a:rPr lang="en-US" altLang="zh-CN" dirty="0"/>
              <a:t>SDRAM</a:t>
            </a:r>
            <a:r>
              <a:rPr lang="zh-CN" altLang="en-US" dirty="0"/>
              <a:t>时钟，以便更快更新状态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51776A-6593-4361-B578-508D5C456746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198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latin typeface="微软雅黑"/>
                <a:ea typeface="微软雅黑"/>
              </a:rPr>
              <a:t>五</a:t>
            </a:r>
            <a:r>
              <a:rPr lang="en-US" altLang="zh-CN" dirty="0">
                <a:latin typeface="微软雅黑"/>
                <a:ea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</a:rPr>
              <a:t>演示</a:t>
            </a:r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3934" y="1304140"/>
            <a:ext cx="5554157" cy="49012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en-US" altLang="zh-CN" sz="2000" b="1" dirty="0">
                <a:latin typeface="微软雅黑"/>
                <a:ea typeface="微软雅黑"/>
              </a:rPr>
              <a:t>OS</a:t>
            </a:r>
            <a:r>
              <a:rPr lang="zh-CN" altLang="en-US" sz="2000" b="1" dirty="0">
                <a:latin typeface="微软雅黑"/>
                <a:ea typeface="微软雅黑"/>
              </a:rPr>
              <a:t>仿真</a:t>
            </a:r>
            <a:endParaRPr lang="zh-CN" sz="2000" b="1" dirty="0">
              <a:latin typeface="微软雅黑"/>
              <a:ea typeface="微软雅黑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E8BE2F-3AAE-46FF-9C99-86E12FBDE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3" y="1966934"/>
            <a:ext cx="10948416" cy="44666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206F07-2C92-4B57-89A0-2A528B2982B4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sz="2800" dirty="0">
                <a:solidFill>
                  <a:srgbClr val="404040"/>
                </a:solidFill>
                <a:latin typeface="微软雅黑"/>
                <a:ea typeface="微软雅黑"/>
              </a:rPr>
              <a:t>五</a:t>
            </a:r>
            <a:r>
              <a:rPr lang="en-US" altLang="zh-CN" sz="2800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sz="2800" dirty="0">
                <a:solidFill>
                  <a:srgbClr val="404040"/>
                </a:solidFill>
                <a:latin typeface="微软雅黑"/>
                <a:ea typeface="微软雅黑"/>
              </a:rPr>
              <a:t>演示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5754" y="1233747"/>
            <a:ext cx="6266371" cy="65927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altLang="en-US" dirty="0">
                <a:latin typeface="微软雅黑"/>
                <a:ea typeface="微软雅黑"/>
              </a:rPr>
              <a:t>上板测试</a:t>
            </a:r>
            <a:endParaRPr lang="zh-CN" dirty="0">
              <a:latin typeface="微软雅黑"/>
              <a:ea typeface="微软雅黑"/>
            </a:endParaRPr>
          </a:p>
        </p:txBody>
      </p:sp>
      <p:pic>
        <p:nvPicPr>
          <p:cNvPr id="2" name="屏幕录制 1">
            <a:hlinkClick r:id="" action="ppaction://media"/>
            <a:extLst>
              <a:ext uri="{FF2B5EF4-FFF2-40B4-BE49-F238E27FC236}">
                <a16:creationId xmlns:a16="http://schemas.microsoft.com/office/drawing/2014/main" id="{2B83F32C-1FD1-4AF3-AAEF-D49559544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9181" y="1457262"/>
            <a:ext cx="7513637" cy="4327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D4EB3D-5C88-4446-A37B-D937322285FF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6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五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演示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BF7E04-8059-4235-8B93-4D47B57EE912}"/>
              </a:ext>
            </a:extLst>
          </p:cNvPr>
          <p:cNvSpPr txBox="1"/>
          <p:nvPr/>
        </p:nvSpPr>
        <p:spPr>
          <a:xfrm>
            <a:off x="342176" y="1032367"/>
            <a:ext cx="2721064" cy="686706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altLang="en-US" dirty="0">
                <a:latin typeface="微软雅黑"/>
                <a:ea typeface="微软雅黑"/>
              </a:rPr>
              <a:t>目标完成情况</a:t>
            </a:r>
            <a:endParaRPr lang="zh-CN" dirty="0">
              <a:latin typeface="微软雅黑"/>
              <a:ea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67B943-E720-4BD3-9B43-78C9819B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3" y="1810511"/>
            <a:ext cx="1643510" cy="43618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7F5937-AE01-4597-A661-31224404C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35" y="2186832"/>
            <a:ext cx="2209992" cy="12421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AFF630-0C20-43EE-B348-D5C3A2933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835" y="4263327"/>
            <a:ext cx="2209992" cy="14403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698CB5-CC92-4277-8016-77032A3AD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541" y="2186832"/>
            <a:ext cx="5753599" cy="3516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1D26359-5A6F-4C1B-8C00-5800A3CE022B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457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en-US" altLang="zh-CN" sz="2800" dirty="0">
                <a:solidFill>
                  <a:srgbClr val="F6F9FB"/>
                </a:solidFill>
                <a:latin typeface="微软雅黑"/>
                <a:ea typeface="微软雅黑"/>
              </a:rPr>
              <a:t>1</a:t>
            </a:r>
            <a:endParaRPr lang="zh-CN" sz="2800" dirty="0">
              <a:solidFill>
                <a:srgbClr val="F6F9FB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62814" y="2786060"/>
            <a:ext cx="6266371" cy="1285879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altLang="en-US" sz="8800" dirty="0">
                <a:latin typeface="微软雅黑"/>
                <a:ea typeface="微软雅黑"/>
              </a:rPr>
              <a:t>感 谢 观 看</a:t>
            </a:r>
            <a:endParaRPr lang="zh-CN" sz="8800" dirty="0">
              <a:latin typeface="微软雅黑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B7906D-7C84-424C-8CC2-BCFA0D7FB284}"/>
              </a:ext>
            </a:extLst>
          </p:cNvPr>
          <p:cNvSpPr txBox="1"/>
          <p:nvPr/>
        </p:nvSpPr>
        <p:spPr>
          <a:xfrm>
            <a:off x="11448288" y="64886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25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sz="2800" dirty="0">
                <a:solidFill>
                  <a:srgbClr val="404040"/>
                </a:solidFill>
                <a:latin typeface="微软雅黑"/>
                <a:ea typeface="微软雅黑"/>
              </a:rPr>
              <a:t>备忘录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2058" y="1407270"/>
            <a:ext cx="6266371" cy="1285879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altLang="en-US" dirty="0">
                <a:latin typeface="微软雅黑"/>
                <a:ea typeface="微软雅黑"/>
              </a:rPr>
              <a:t>演示视频、页码</a:t>
            </a:r>
            <a:endParaRPr lang="zh-CN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73070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sz="2800" dirty="0">
                <a:solidFill>
                  <a:srgbClr val="404040"/>
                </a:solidFill>
                <a:latin typeface="微软雅黑"/>
                <a:ea typeface="微软雅黑"/>
              </a:rPr>
              <a:t>空白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2058" y="1407270"/>
            <a:ext cx="6266371" cy="1285879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>
                <a:latin typeface="微软雅黑"/>
                <a:ea typeface="微软雅黑"/>
              </a:rPr>
              <a:t>空白</a:t>
            </a:r>
          </a:p>
        </p:txBody>
      </p:sp>
    </p:spTree>
    <p:extLst>
      <p:ext uri="{BB962C8B-B14F-4D97-AF65-F5344CB8AC3E}">
        <p14:creationId xmlns:p14="http://schemas.microsoft.com/office/powerpoint/2010/main" val="221504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latin typeface="微软雅黑"/>
                <a:ea typeface="微软雅黑"/>
              </a:rPr>
              <a:t>一</a:t>
            </a:r>
            <a:r>
              <a:rPr lang="en-US" altLang="zh-CN" dirty="0">
                <a:latin typeface="微软雅黑"/>
                <a:ea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</a:rPr>
              <a:t>背景介绍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7083" y="1827894"/>
            <a:ext cx="7621550" cy="1285879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Verilog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是最常见的硬件描述语言，在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世纪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80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年代中期开发出来的。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是以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文本形式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来描述</a:t>
            </a:r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数字系统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硬件的结构和行为的语言</a:t>
            </a:r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CF4C35-C8BF-49C7-AFD3-3F5315F8F3FB}"/>
              </a:ext>
            </a:extLst>
          </p:cNvPr>
          <p:cNvSpPr txBox="1"/>
          <p:nvPr/>
        </p:nvSpPr>
        <p:spPr>
          <a:xfrm>
            <a:off x="342176" y="1083322"/>
            <a:ext cx="2261610" cy="5943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altLang="en-US" sz="2400" b="1" dirty="0">
                <a:latin typeface="微软雅黑"/>
                <a:ea typeface="微软雅黑"/>
              </a:rPr>
              <a:t>研究背景</a:t>
            </a:r>
            <a:endParaRPr lang="zh-CN" sz="2400" b="1" dirty="0"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AD424F-CD77-4B88-9017-104560109407}"/>
              </a:ext>
            </a:extLst>
          </p:cNvPr>
          <p:cNvSpPr txBox="1"/>
          <p:nvPr/>
        </p:nvSpPr>
        <p:spPr>
          <a:xfrm>
            <a:off x="11448288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4390D1-52FB-4A05-8C10-92FFE86F11C8}"/>
              </a:ext>
            </a:extLst>
          </p:cNvPr>
          <p:cNvSpPr txBox="1"/>
          <p:nvPr/>
        </p:nvSpPr>
        <p:spPr>
          <a:xfrm>
            <a:off x="2194932" y="4498848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开发代码量大，后期维护花费时间长；设计大规模硬件周期长，过程繁琐。</a:t>
            </a:r>
          </a:p>
        </p:txBody>
      </p:sp>
    </p:spTree>
    <p:extLst>
      <p:ext uri="{BB962C8B-B14F-4D97-AF65-F5344CB8AC3E}">
        <p14:creationId xmlns:p14="http://schemas.microsoft.com/office/powerpoint/2010/main" val="202127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latin typeface="微软雅黑"/>
                <a:ea typeface="微软雅黑"/>
              </a:rPr>
              <a:t>一</a:t>
            </a:r>
            <a:r>
              <a:rPr lang="en-US" altLang="zh-CN" dirty="0">
                <a:latin typeface="微软雅黑"/>
                <a:ea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</a:rPr>
              <a:t>背景介绍</a:t>
            </a:r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176" y="1083322"/>
            <a:ext cx="2261610" cy="5943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sz="2400" b="1" dirty="0">
                <a:latin typeface="微软雅黑"/>
                <a:ea typeface="微软雅黑"/>
              </a:rPr>
              <a:t>Chisel语言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1784610" y="2653917"/>
            <a:ext cx="8622779" cy="245704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UC Berkeley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开发的</a:t>
            </a: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zh-CN" dirty="0">
                <a:solidFill>
                  <a:srgbClr val="FF02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Scala</a:t>
            </a: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的H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 </a:t>
            </a:r>
          </a:p>
          <a:p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2.将</a:t>
            </a:r>
            <a:r>
              <a:rPr lang="zh-CN" dirty="0">
                <a:solidFill>
                  <a:srgbClr val="FF02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面向对象编程</a:t>
            </a: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zh-CN" dirty="0">
                <a:solidFill>
                  <a:srgbClr val="FF02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函数式编程</a:t>
            </a:r>
            <a:r>
              <a:rPr 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思想融入硬件设计，代码更加简洁，参数化能力更强 </a:t>
            </a:r>
          </a:p>
          <a:p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784610" y="4129887"/>
            <a:ext cx="5829139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6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高度抽象的、高度参数化的</a:t>
            </a:r>
            <a:r>
              <a:rPr lang="zh-CN" sz="1600" b="1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Verilog生成器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B60F47-CDF8-4940-8485-3E23053A2B2D}"/>
              </a:ext>
            </a:extLst>
          </p:cNvPr>
          <p:cNvSpPr txBox="1"/>
          <p:nvPr/>
        </p:nvSpPr>
        <p:spPr>
          <a:xfrm>
            <a:off x="11448288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三</a:t>
            </a:r>
            <a:r>
              <a:rPr lang="en-US" altLang="zh-CN" dirty="0">
                <a:solidFill>
                  <a:srgbClr val="404040"/>
                </a:solidFill>
                <a:latin typeface="微软雅黑"/>
                <a:ea typeface="微软雅黑"/>
              </a:rPr>
              <a:t>.</a:t>
            </a:r>
            <a:r>
              <a:rPr lang="zh-CN" altLang="en-US" dirty="0">
                <a:solidFill>
                  <a:srgbClr val="404040"/>
                </a:solidFill>
                <a:latin typeface="微软雅黑"/>
                <a:ea typeface="微软雅黑"/>
              </a:rPr>
              <a:t>设计实现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1157" y="1618729"/>
            <a:ext cx="8709686" cy="101041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en-US" altLang="zh-CN" dirty="0">
                <a:latin typeface="微软雅黑"/>
                <a:ea typeface="微软雅黑"/>
              </a:rPr>
              <a:t>       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Chisel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在硬件设计上是比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Verilog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要方便很多的语言，得益于设计者基于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Scala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设计该语言，使得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Chisel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能使用库中的函数来构造硬件模块，提高了硬件设计中的复用性。但是语言之间的并不存在完全的优劣。</a:t>
            </a:r>
            <a:endParaRPr 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A897B4-86CE-47B0-A421-F1DF41836F40}"/>
              </a:ext>
            </a:extLst>
          </p:cNvPr>
          <p:cNvSpPr txBox="1"/>
          <p:nvPr/>
        </p:nvSpPr>
        <p:spPr>
          <a:xfrm>
            <a:off x="2787612" y="286513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Chisel</a:t>
            </a:r>
            <a:r>
              <a:rPr lang="zh-CN" altLang="en-US" dirty="0"/>
              <a:t>的特点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746A58-978B-40A0-802E-3F16AA6F8363}"/>
              </a:ext>
            </a:extLst>
          </p:cNvPr>
          <p:cNvSpPr txBox="1"/>
          <p:nvPr/>
        </p:nvSpPr>
        <p:spPr>
          <a:xfrm>
            <a:off x="7598561" y="2865131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Verilog</a:t>
            </a:r>
            <a:r>
              <a:rPr lang="zh-CN" altLang="en-US" dirty="0"/>
              <a:t>的特点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FC464E-A603-4D14-A950-3561DA00E8CF}"/>
              </a:ext>
            </a:extLst>
          </p:cNvPr>
          <p:cNvSpPr txBox="1"/>
          <p:nvPr/>
        </p:nvSpPr>
        <p:spPr>
          <a:xfrm>
            <a:off x="2069466" y="3243020"/>
            <a:ext cx="295465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能用函数库，快速构造模块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dirty="0">
                <a:solidFill>
                  <a:schemeClr val="accent3"/>
                </a:solidFill>
              </a:rPr>
              <a:t>能使模块复用率提高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dirty="0">
                <a:solidFill>
                  <a:schemeClr val="accent3"/>
                </a:solidFill>
              </a:rPr>
              <a:t>代码简单，维护方便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dirty="0"/>
              <a:t>读懂需要语言基础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使用率低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E44C68-C2ED-4F05-92D2-A4FB6AA8EFC7}"/>
              </a:ext>
            </a:extLst>
          </p:cNvPr>
          <p:cNvSpPr txBox="1"/>
          <p:nvPr/>
        </p:nvSpPr>
        <p:spPr>
          <a:xfrm>
            <a:off x="6809693" y="3234463"/>
            <a:ext cx="4135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使用人数多，存在各种资源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r>
              <a:rPr lang="zh-CN" altLang="en-US" dirty="0">
                <a:solidFill>
                  <a:schemeClr val="accent3"/>
                </a:solidFill>
              </a:rPr>
              <a:t>初学者能轻松读懂代码，</a:t>
            </a:r>
            <a:r>
              <a:rPr lang="zh-CN" altLang="en-US" dirty="0"/>
              <a:t>但代码量大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开发大型硬件时，相同采用复制粘贴，移植后还需大面积修改，不利于维护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1E30DB-DDF7-4EC9-8604-A6BF4979A992}"/>
              </a:ext>
            </a:extLst>
          </p:cNvPr>
          <p:cNvSpPr txBox="1"/>
          <p:nvPr/>
        </p:nvSpPr>
        <p:spPr>
          <a:xfrm>
            <a:off x="11448288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4088CF-5132-4AEE-8AAA-1842AC155645}"/>
              </a:ext>
            </a:extLst>
          </p:cNvPr>
          <p:cNvSpPr txBox="1"/>
          <p:nvPr/>
        </p:nvSpPr>
        <p:spPr>
          <a:xfrm>
            <a:off x="342176" y="1083322"/>
            <a:ext cx="2261610" cy="5943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altLang="en-US" sz="2400" b="1" dirty="0">
                <a:latin typeface="微软雅黑"/>
                <a:ea typeface="微软雅黑"/>
              </a:rPr>
              <a:t>选择理由</a:t>
            </a:r>
            <a:endParaRPr lang="zh-CN" sz="24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20633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/>
                <a:ea typeface="微软雅黑"/>
              </a:rPr>
              <a:t>一</a:t>
            </a:r>
            <a:r>
              <a:rPr lang="en-US" altLang="zh-CN" dirty="0">
                <a:latin typeface="微软雅黑"/>
                <a:ea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</a:rPr>
              <a:t>背景介绍</a:t>
            </a:r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177" y="946932"/>
            <a:ext cx="2263864" cy="810380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lvl="0"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en-US" altLang="zh-CN" sz="2400" b="1" dirty="0">
                <a:latin typeface="+mj-lt"/>
              </a:rPr>
              <a:t>RISC-V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169830" y="1998369"/>
            <a:ext cx="4926170" cy="81038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dirty="0"/>
              <a:t>一个基于</a:t>
            </a:r>
            <a:r>
              <a:rPr lang="en-US" altLang="zh-CN" dirty="0"/>
              <a:t>RISC</a:t>
            </a:r>
            <a:r>
              <a:rPr lang="zh-CN" altLang="en-US" dirty="0"/>
              <a:t>原则的全新、开源的指令集架构</a:t>
            </a:r>
            <a:endParaRPr lang="en-US" altLang="zh-CN" dirty="0"/>
          </a:p>
          <a:p>
            <a:r>
              <a:rPr lang="zh-CN" altLang="en-US" dirty="0"/>
              <a:t>简洁高效，自由开发，工具链完整</a:t>
            </a:r>
            <a:endParaRPr 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CD2628-45A4-46ED-87A9-7E41E8209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466" y="2239292"/>
            <a:ext cx="3614056" cy="361405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5C8CDFE-9C51-4888-A963-1403A4C8DE5E}"/>
              </a:ext>
            </a:extLst>
          </p:cNvPr>
          <p:cNvSpPr/>
          <p:nvPr/>
        </p:nvSpPr>
        <p:spPr>
          <a:xfrm>
            <a:off x="1032148" y="3377322"/>
            <a:ext cx="1500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指令模块化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60C59C59-E820-4D90-A054-DDE03F23E6C0}"/>
              </a:ext>
            </a:extLst>
          </p:cNvPr>
          <p:cNvSpPr/>
          <p:nvPr/>
        </p:nvSpPr>
        <p:spPr>
          <a:xfrm>
            <a:off x="2508659" y="3000032"/>
            <a:ext cx="317606" cy="1123912"/>
          </a:xfrm>
          <a:prstGeom prst="leftBrace">
            <a:avLst>
              <a:gd name="adj1" fmla="val 11014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476FDD-8EF5-4CBA-9A63-DC42EF74B42E}"/>
              </a:ext>
            </a:extLst>
          </p:cNvPr>
          <p:cNvSpPr txBox="1"/>
          <p:nvPr/>
        </p:nvSpPr>
        <p:spPr>
          <a:xfrm>
            <a:off x="2875645" y="2808749"/>
            <a:ext cx="253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I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模块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	: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整型模块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M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模块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	: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乘除模块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A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模块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	: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原子模块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模块 </a:t>
            </a:r>
            <a:r>
              <a:rPr lang="en-US" altLang="zh-CN" dirty="0">
                <a:latin typeface="+mn-ea"/>
              </a:rPr>
              <a:t>	: </a:t>
            </a:r>
            <a:r>
              <a:rPr lang="zh-CN" altLang="en-US" dirty="0">
                <a:latin typeface="+mn-ea"/>
              </a:rPr>
              <a:t>压缩模块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F</a:t>
            </a:r>
            <a:r>
              <a:rPr lang="zh-CN" altLang="en-US" dirty="0">
                <a:latin typeface="+mn-ea"/>
              </a:rPr>
              <a:t>模块 </a:t>
            </a:r>
            <a:r>
              <a:rPr lang="en-US" altLang="zh-CN" dirty="0">
                <a:latin typeface="+mn-ea"/>
              </a:rPr>
              <a:t>	: </a:t>
            </a:r>
            <a:r>
              <a:rPr lang="zh-CN" altLang="en-US" dirty="0">
                <a:latin typeface="+mn-ea"/>
              </a:rPr>
              <a:t>浮点模块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219084-292B-42B3-ACF9-4F373B1685BC}"/>
              </a:ext>
            </a:extLst>
          </p:cNvPr>
          <p:cNvSpPr/>
          <p:nvPr/>
        </p:nvSpPr>
        <p:spPr>
          <a:xfrm>
            <a:off x="1343738" y="517431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特权级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1B45DE-D45F-4532-B17B-EC9BAD305A19}"/>
              </a:ext>
            </a:extLst>
          </p:cNvPr>
          <p:cNvSpPr txBox="1"/>
          <p:nvPr/>
        </p:nvSpPr>
        <p:spPr>
          <a:xfrm>
            <a:off x="2833522" y="4747741"/>
            <a:ext cx="2893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M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态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	: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机器模式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en-US" altLang="zh-CN" dirty="0">
                <a:latin typeface="+mn-ea"/>
              </a:rPr>
              <a:t>H</a:t>
            </a:r>
            <a:r>
              <a:rPr lang="zh-CN" altLang="en-US" dirty="0">
                <a:latin typeface="+mn-ea"/>
              </a:rPr>
              <a:t>态</a:t>
            </a:r>
            <a:r>
              <a:rPr lang="en-US" altLang="zh-CN" dirty="0">
                <a:latin typeface="+mn-ea"/>
              </a:rPr>
              <a:t>	:  </a:t>
            </a:r>
            <a:r>
              <a:rPr lang="zh-CN" altLang="en-US" dirty="0">
                <a:latin typeface="+mn-ea"/>
              </a:rPr>
              <a:t>监视器模式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S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态  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	: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管理员模式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U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态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	: 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用户模式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047637CB-0179-4FFF-BCAA-641AEDE33A71}"/>
              </a:ext>
            </a:extLst>
          </p:cNvPr>
          <p:cNvSpPr/>
          <p:nvPr/>
        </p:nvSpPr>
        <p:spPr>
          <a:xfrm>
            <a:off x="2484250" y="4864608"/>
            <a:ext cx="342015" cy="988740"/>
          </a:xfrm>
          <a:prstGeom prst="leftBrace">
            <a:avLst>
              <a:gd name="adj1" fmla="val 8251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2AD565-AD1A-45B9-A175-DCAE3AC2A66F}"/>
              </a:ext>
            </a:extLst>
          </p:cNvPr>
          <p:cNvSpPr txBox="1"/>
          <p:nvPr/>
        </p:nvSpPr>
        <p:spPr>
          <a:xfrm>
            <a:off x="11448288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latin typeface="微软雅黑"/>
                <a:ea typeface="微软雅黑"/>
              </a:rPr>
              <a:t>一</a:t>
            </a:r>
            <a:r>
              <a:rPr lang="en-US" altLang="zh-CN" dirty="0">
                <a:latin typeface="微软雅黑"/>
                <a:ea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</a:rPr>
              <a:t>背景介绍</a:t>
            </a:r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176" y="1108249"/>
            <a:ext cx="4588042" cy="53352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altLang="en-US" sz="2400" b="1" dirty="0">
                <a:latin typeface="微软雅黑"/>
                <a:ea typeface="微软雅黑"/>
              </a:rPr>
              <a:t>综合实验系统</a:t>
            </a:r>
            <a:endParaRPr lang="zh-CN" sz="2400" b="1" dirty="0">
              <a:latin typeface="微软雅黑"/>
              <a:ea typeface="微软雅黑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096136-95EC-4E0B-B850-E0357F6639E5}"/>
              </a:ext>
            </a:extLst>
          </p:cNvPr>
          <p:cNvSpPr/>
          <p:nvPr/>
        </p:nvSpPr>
        <p:spPr>
          <a:xfrm>
            <a:off x="4500545" y="1865743"/>
            <a:ext cx="2999181" cy="5682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五级流水线 </a:t>
            </a:r>
            <a:r>
              <a:rPr lang="en-US" altLang="zh-CN" dirty="0"/>
              <a:t>RISC-V CPU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D21FCF-6800-44EE-B460-672EA4259EDB}"/>
              </a:ext>
            </a:extLst>
          </p:cNvPr>
          <p:cNvSpPr/>
          <p:nvPr/>
        </p:nvSpPr>
        <p:spPr>
          <a:xfrm>
            <a:off x="2796059" y="3989656"/>
            <a:ext cx="6516448" cy="5682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WISHBONE</a:t>
            </a:r>
            <a:r>
              <a:rPr lang="zh-CN" altLang="en-US" dirty="0"/>
              <a:t>交互总线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CEF1EB-66D5-4DFA-89B5-008D33A976DB}"/>
              </a:ext>
            </a:extLst>
          </p:cNvPr>
          <p:cNvSpPr/>
          <p:nvPr/>
        </p:nvSpPr>
        <p:spPr>
          <a:xfrm>
            <a:off x="4763653" y="2908053"/>
            <a:ext cx="1201074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地址映射</a:t>
            </a:r>
          </a:p>
        </p:txBody>
      </p:sp>
      <p:sp>
        <p:nvSpPr>
          <p:cNvPr id="12" name="箭头: 上下 11">
            <a:extLst>
              <a:ext uri="{FF2B5EF4-FFF2-40B4-BE49-F238E27FC236}">
                <a16:creationId xmlns:a16="http://schemas.microsoft.com/office/drawing/2014/main" id="{AD7FC251-86C3-48E6-8C1A-160BDDEDFC1C}"/>
              </a:ext>
            </a:extLst>
          </p:cNvPr>
          <p:cNvSpPr/>
          <p:nvPr/>
        </p:nvSpPr>
        <p:spPr>
          <a:xfrm>
            <a:off x="5274635" y="2471818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A2A78F-F9BB-4C25-825E-293190E70E80}"/>
              </a:ext>
            </a:extLst>
          </p:cNvPr>
          <p:cNvSpPr/>
          <p:nvPr/>
        </p:nvSpPr>
        <p:spPr>
          <a:xfrm>
            <a:off x="6183958" y="2908053"/>
            <a:ext cx="1201074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地址映射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819460-3567-4B5D-AED3-CC82D9C6CA0D}"/>
              </a:ext>
            </a:extLst>
          </p:cNvPr>
          <p:cNvSpPr txBox="1"/>
          <p:nvPr/>
        </p:nvSpPr>
        <p:spPr>
          <a:xfrm>
            <a:off x="3987819" y="2471818"/>
            <a:ext cx="146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位地址线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1FE335-CD51-45B0-9D6C-484C5305DF47}"/>
              </a:ext>
            </a:extLst>
          </p:cNvPr>
          <p:cNvSpPr txBox="1"/>
          <p:nvPr/>
        </p:nvSpPr>
        <p:spPr>
          <a:xfrm>
            <a:off x="6874049" y="2471818"/>
            <a:ext cx="146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位数据线</a:t>
            </a:r>
          </a:p>
        </p:txBody>
      </p:sp>
      <p:sp>
        <p:nvSpPr>
          <p:cNvPr id="16" name="箭头: 上下 15">
            <a:extLst>
              <a:ext uri="{FF2B5EF4-FFF2-40B4-BE49-F238E27FC236}">
                <a16:creationId xmlns:a16="http://schemas.microsoft.com/office/drawing/2014/main" id="{EBCD3AB2-257F-4EF5-B2ED-2F10753EBBBB}"/>
              </a:ext>
            </a:extLst>
          </p:cNvPr>
          <p:cNvSpPr/>
          <p:nvPr/>
        </p:nvSpPr>
        <p:spPr>
          <a:xfrm>
            <a:off x="6694940" y="2471818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上下 16">
            <a:extLst>
              <a:ext uri="{FF2B5EF4-FFF2-40B4-BE49-F238E27FC236}">
                <a16:creationId xmlns:a16="http://schemas.microsoft.com/office/drawing/2014/main" id="{112B0194-2D5E-41AA-9BE2-CAE4137603BB}"/>
              </a:ext>
            </a:extLst>
          </p:cNvPr>
          <p:cNvSpPr/>
          <p:nvPr/>
        </p:nvSpPr>
        <p:spPr>
          <a:xfrm>
            <a:off x="6694940" y="3540691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上下 17">
            <a:extLst>
              <a:ext uri="{FF2B5EF4-FFF2-40B4-BE49-F238E27FC236}">
                <a16:creationId xmlns:a16="http://schemas.microsoft.com/office/drawing/2014/main" id="{C160A01A-C1EB-4A79-A2F3-F493A9E07E19}"/>
              </a:ext>
            </a:extLst>
          </p:cNvPr>
          <p:cNvSpPr/>
          <p:nvPr/>
        </p:nvSpPr>
        <p:spPr>
          <a:xfrm>
            <a:off x="5274634" y="3547443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EF267A0-FF44-466D-9D21-3351F68B43C3}"/>
              </a:ext>
            </a:extLst>
          </p:cNvPr>
          <p:cNvSpPr/>
          <p:nvPr/>
        </p:nvSpPr>
        <p:spPr>
          <a:xfrm>
            <a:off x="3174755" y="5029103"/>
            <a:ext cx="1036220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ROM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E92E91-692B-49A1-AB79-D0AFE9EA4A23}"/>
              </a:ext>
            </a:extLst>
          </p:cNvPr>
          <p:cNvSpPr/>
          <p:nvPr/>
        </p:nvSpPr>
        <p:spPr>
          <a:xfrm>
            <a:off x="4386826" y="5029102"/>
            <a:ext cx="1036220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SDRAM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3D4A623-E6B7-4331-9990-C9792A14A2E6}"/>
              </a:ext>
            </a:extLst>
          </p:cNvPr>
          <p:cNvSpPr/>
          <p:nvPr/>
        </p:nvSpPr>
        <p:spPr>
          <a:xfrm>
            <a:off x="5540883" y="5029102"/>
            <a:ext cx="1036220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UART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297FB7-BF0A-47B3-90A8-2D9F8F73EEF5}"/>
              </a:ext>
            </a:extLst>
          </p:cNvPr>
          <p:cNvSpPr/>
          <p:nvPr/>
        </p:nvSpPr>
        <p:spPr>
          <a:xfrm>
            <a:off x="6694940" y="5029101"/>
            <a:ext cx="1036220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LED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733E96-B535-4577-A0C0-06432328F4E6}"/>
              </a:ext>
            </a:extLst>
          </p:cNvPr>
          <p:cNvSpPr/>
          <p:nvPr/>
        </p:nvSpPr>
        <p:spPr>
          <a:xfrm>
            <a:off x="7880722" y="5029101"/>
            <a:ext cx="1036220" cy="6103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SEG</a:t>
            </a:r>
            <a:endParaRPr lang="zh-CN" altLang="en-US" dirty="0"/>
          </a:p>
        </p:txBody>
      </p:sp>
      <p:sp>
        <p:nvSpPr>
          <p:cNvPr id="24" name="箭头: 上下 23">
            <a:extLst>
              <a:ext uri="{FF2B5EF4-FFF2-40B4-BE49-F238E27FC236}">
                <a16:creationId xmlns:a16="http://schemas.microsoft.com/office/drawing/2014/main" id="{4BD48F71-B21B-494D-8999-7D17E7023412}"/>
              </a:ext>
            </a:extLst>
          </p:cNvPr>
          <p:cNvSpPr/>
          <p:nvPr/>
        </p:nvSpPr>
        <p:spPr>
          <a:xfrm>
            <a:off x="3608025" y="4586888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上下 24">
            <a:extLst>
              <a:ext uri="{FF2B5EF4-FFF2-40B4-BE49-F238E27FC236}">
                <a16:creationId xmlns:a16="http://schemas.microsoft.com/office/drawing/2014/main" id="{690D638E-D5B2-47E6-9925-9A3563218802}"/>
              </a:ext>
            </a:extLst>
          </p:cNvPr>
          <p:cNvSpPr/>
          <p:nvPr/>
        </p:nvSpPr>
        <p:spPr>
          <a:xfrm>
            <a:off x="4815381" y="4586888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上下 25">
            <a:extLst>
              <a:ext uri="{FF2B5EF4-FFF2-40B4-BE49-F238E27FC236}">
                <a16:creationId xmlns:a16="http://schemas.microsoft.com/office/drawing/2014/main" id="{B6C545C7-7466-434D-B347-B766691BD42A}"/>
              </a:ext>
            </a:extLst>
          </p:cNvPr>
          <p:cNvSpPr/>
          <p:nvPr/>
        </p:nvSpPr>
        <p:spPr>
          <a:xfrm>
            <a:off x="5910580" y="4586888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上下 26">
            <a:extLst>
              <a:ext uri="{FF2B5EF4-FFF2-40B4-BE49-F238E27FC236}">
                <a16:creationId xmlns:a16="http://schemas.microsoft.com/office/drawing/2014/main" id="{4B09DD81-41F1-4BD3-B2BC-D4D2A076DC9E}"/>
              </a:ext>
            </a:extLst>
          </p:cNvPr>
          <p:cNvSpPr/>
          <p:nvPr/>
        </p:nvSpPr>
        <p:spPr>
          <a:xfrm>
            <a:off x="7123495" y="4586888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上下 27">
            <a:extLst>
              <a:ext uri="{FF2B5EF4-FFF2-40B4-BE49-F238E27FC236}">
                <a16:creationId xmlns:a16="http://schemas.microsoft.com/office/drawing/2014/main" id="{2E9845DB-00BF-44A2-A516-2F01F161C756}"/>
              </a:ext>
            </a:extLst>
          </p:cNvPr>
          <p:cNvSpPr/>
          <p:nvPr/>
        </p:nvSpPr>
        <p:spPr>
          <a:xfrm>
            <a:off x="8336410" y="4586888"/>
            <a:ext cx="179109" cy="413206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6D1CF48-F8D7-4B70-82F0-0ABF5C3D831E}"/>
              </a:ext>
            </a:extLst>
          </p:cNvPr>
          <p:cNvSpPr txBox="1"/>
          <p:nvPr/>
        </p:nvSpPr>
        <p:spPr>
          <a:xfrm>
            <a:off x="11448288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latin typeface="微软雅黑"/>
                <a:ea typeface="微软雅黑"/>
              </a:rPr>
              <a:t>一</a:t>
            </a:r>
            <a:r>
              <a:rPr lang="en-US" altLang="zh-CN" dirty="0">
                <a:latin typeface="微软雅黑"/>
                <a:ea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</a:rPr>
              <a:t>背景介绍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176" y="1094574"/>
            <a:ext cx="4473981" cy="50316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en-GB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STEP-CYC10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</a:t>
            </a:r>
            <a:endParaRPr 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E97CB0-9CCD-4765-B3F6-620E60E0E402}"/>
              </a:ext>
            </a:extLst>
          </p:cNvPr>
          <p:cNvSpPr txBox="1"/>
          <p:nvPr/>
        </p:nvSpPr>
        <p:spPr>
          <a:xfrm>
            <a:off x="8814970" y="2603835"/>
            <a:ext cx="2506424" cy="277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逻辑资源约</a:t>
            </a:r>
            <a:r>
              <a:rPr lang="en-US" altLang="zh-CN" dirty="0"/>
              <a:t>16Kb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片内</a:t>
            </a:r>
            <a:r>
              <a:rPr lang="en-US" altLang="zh-CN" dirty="0"/>
              <a:t>ROM</a:t>
            </a:r>
            <a:r>
              <a:rPr lang="zh-CN" altLang="en-US" dirty="0"/>
              <a:t>约</a:t>
            </a:r>
            <a:r>
              <a:rPr lang="en-US" altLang="zh-CN" dirty="0"/>
              <a:t>50Kb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8M SDRAM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8M Flash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USB</a:t>
            </a:r>
            <a:r>
              <a:rPr lang="zh-CN" altLang="en-US" dirty="0"/>
              <a:t>串口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724CC6-6C6C-4B73-9184-CCAC15478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133" r="6495" b="-1"/>
          <a:stretch/>
        </p:blipFill>
        <p:spPr>
          <a:xfrm>
            <a:off x="1077148" y="1962926"/>
            <a:ext cx="7171678" cy="40615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9E105A-0FC6-4DD8-A008-4AFD33A50FA9}"/>
              </a:ext>
            </a:extLst>
          </p:cNvPr>
          <p:cNvSpPr txBox="1"/>
          <p:nvPr/>
        </p:nvSpPr>
        <p:spPr>
          <a:xfrm>
            <a:off x="11448288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98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71"/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ea typeface="方正大标宋简体"/>
              </a:defRPr>
            </a:lvl1pPr>
          </a:lstStyle>
          <a:p>
            <a:r>
              <a:rPr lang="zh-CN" altLang="en-US" dirty="0">
                <a:latin typeface="微软雅黑"/>
                <a:ea typeface="微软雅黑"/>
              </a:rPr>
              <a:t>二</a:t>
            </a:r>
            <a:r>
              <a:rPr lang="en-US" altLang="zh-CN" dirty="0">
                <a:latin typeface="微软雅黑"/>
                <a:ea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</a:rPr>
              <a:t>任务目标</a:t>
            </a:r>
            <a:endParaRPr lang="zh-CN" sz="2800" dirty="0">
              <a:solidFill>
                <a:srgbClr val="404040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9087" y="1901047"/>
            <a:ext cx="8571623" cy="640986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anchor="ctr" anchorCtr="0"/>
          <a:lstStyle>
            <a:lvl1pPr marL="0" lvl="0" algn="l" defTabSz="914400">
              <a:lnSpc>
                <a:spcPct val="130000"/>
              </a:lnSpc>
              <a:defRPr sz="1800" kern="1200" spc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 Light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 Light"/>
              </a:defRPr>
            </a:lvl9pPr>
          </a:lstStyle>
          <a:p>
            <a:pPr algn="just"/>
            <a:r>
              <a:rPr lang="zh-CN" altLang="en-US" sz="2000" dirty="0">
                <a:latin typeface="微软雅黑"/>
                <a:ea typeface="微软雅黑"/>
              </a:rPr>
              <a:t>设计</a:t>
            </a:r>
            <a:r>
              <a:rPr lang="en-US" altLang="zh-CN" sz="2000" dirty="0">
                <a:latin typeface="微软雅黑"/>
                <a:ea typeface="微软雅黑"/>
              </a:rPr>
              <a:t>Chisel</a:t>
            </a:r>
            <a:r>
              <a:rPr lang="zh-CN" altLang="en-US" sz="2000" dirty="0">
                <a:latin typeface="微软雅黑"/>
                <a:ea typeface="微软雅黑"/>
              </a:rPr>
              <a:t>语言</a:t>
            </a:r>
            <a:r>
              <a:rPr lang="en-US" altLang="zh-CN" sz="2000" dirty="0">
                <a:latin typeface="微软雅黑"/>
                <a:ea typeface="微软雅黑"/>
              </a:rPr>
              <a:t>RISC-V</a:t>
            </a:r>
            <a:r>
              <a:rPr lang="zh-CN" altLang="en-US" sz="2000" dirty="0">
                <a:latin typeface="微软雅黑"/>
                <a:ea typeface="微软雅黑"/>
              </a:rPr>
              <a:t>架构的</a:t>
            </a:r>
            <a:r>
              <a:rPr lang="en-US" altLang="zh-CN" sz="2000" dirty="0">
                <a:latin typeface="微软雅黑"/>
                <a:ea typeface="微软雅黑"/>
              </a:rPr>
              <a:t>CPU</a:t>
            </a:r>
            <a:r>
              <a:rPr lang="zh-CN" altLang="en-US" sz="2000" dirty="0">
                <a:latin typeface="微软雅黑"/>
                <a:ea typeface="微软雅黑"/>
              </a:rPr>
              <a:t>，其功能有：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ECCBCE-C052-43F7-9E15-8459693D7E72}"/>
              </a:ext>
            </a:extLst>
          </p:cNvPr>
          <p:cNvSpPr txBox="1"/>
          <p:nvPr/>
        </p:nvSpPr>
        <p:spPr>
          <a:xfrm>
            <a:off x="1231527" y="3145536"/>
            <a:ext cx="9728945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、支持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RV32IMA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(基本整数集+标准整数乘除法扩展集+标准操作原子扩展集)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定义的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异常、自陷、中断的处理</a:t>
            </a:r>
          </a:p>
          <a:p>
            <a:endParaRPr lang="zh-CN" altLang="zh-CN" sz="2000" dirty="0"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实现内存管理MMU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4D4D4D"/>
              </a:solidFill>
              <a:latin typeface="Microsoft YaHei"/>
              <a:ea typeface="Microsoft YaHei"/>
            </a:endParaRP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66799B-F940-4B20-AF74-EDC395542EEC}"/>
              </a:ext>
            </a:extLst>
          </p:cNvPr>
          <p:cNvSpPr txBox="1"/>
          <p:nvPr/>
        </p:nvSpPr>
        <p:spPr>
          <a:xfrm>
            <a:off x="11448288" y="648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341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1046</Words>
  <Application>Microsoft Office PowerPoint</Application>
  <PresentationFormat>宽屏</PresentationFormat>
  <Paragraphs>198</Paragraphs>
  <Slides>29</Slides>
  <Notes>0</Notes>
  <HiddenSlides>2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方正大标宋简体</vt:lpstr>
      <vt:lpstr>Microsoft YaHei</vt:lpstr>
      <vt:lpstr>Microsoft YaHei</vt:lpstr>
      <vt:lpstr>微软雅黑 Light</vt:lpstr>
      <vt:lpstr>Arial</vt:lpstr>
      <vt:lpstr>Arial Black</vt:lpstr>
      <vt:lpstr>Times New Roman</vt:lpstr>
      <vt:lpstr>Office 主题​​</vt:lpstr>
      <vt:lpstr>基于Chisel语言实现的RISC-V处理器</vt:lpstr>
      <vt:lpstr>PowerPoint 演示文稿</vt:lpstr>
      <vt:lpstr>一.背景介绍</vt:lpstr>
      <vt:lpstr>一.背景介绍</vt:lpstr>
      <vt:lpstr>三.设计实现</vt:lpstr>
      <vt:lpstr>一.背景介绍</vt:lpstr>
      <vt:lpstr>一.背景介绍</vt:lpstr>
      <vt:lpstr>一.背景介绍</vt:lpstr>
      <vt:lpstr>二.任务目标</vt:lpstr>
      <vt:lpstr>二.任务目标</vt:lpstr>
      <vt:lpstr>三.设计实现</vt:lpstr>
      <vt:lpstr>三.设计实现</vt:lpstr>
      <vt:lpstr>三.设计实现</vt:lpstr>
      <vt:lpstr>三.设计实现</vt:lpstr>
      <vt:lpstr>三.设计实现</vt:lpstr>
      <vt:lpstr>三.设计实现</vt:lpstr>
      <vt:lpstr>三.设计实现</vt:lpstr>
      <vt:lpstr>三.设计实现</vt:lpstr>
      <vt:lpstr>三.设计实现</vt:lpstr>
      <vt:lpstr>四.问题与改进</vt:lpstr>
      <vt:lpstr>四.问题与改进</vt:lpstr>
      <vt:lpstr>四.系统改进</vt:lpstr>
      <vt:lpstr>四.系统改进</vt:lpstr>
      <vt:lpstr>五.演示</vt:lpstr>
      <vt:lpstr>五.演示</vt:lpstr>
      <vt:lpstr>五.演示</vt:lpstr>
      <vt:lpstr>1</vt:lpstr>
      <vt:lpstr>备忘录</vt:lpstr>
      <vt:lpstr>空白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</dc:title>
  <dc:creator>HP</dc:creator>
  <cp:lastModifiedBy>贺 清</cp:lastModifiedBy>
  <cp:revision>156</cp:revision>
  <dcterms:modified xsi:type="dcterms:W3CDTF">2020-06-19T00:18:49Z</dcterms:modified>
</cp:coreProperties>
</file>